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79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007A5-AD2A-48DB-8D3A-AA00032BB31B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E2220-52FB-4A34-8BE6-FE506B6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95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29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459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614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22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112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059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843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47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839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7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352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225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08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86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15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7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96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1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970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97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46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427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6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84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229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population.de/en/ireland/dubli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998291" y="1669409"/>
            <a:ext cx="10771464" cy="155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000" b="1" i="0" u="none" strike="noStrike" baseline="0" dirty="0">
                <a:latin typeface="NimbusRomNo9L-Regu"/>
              </a:rPr>
              <a:t>Analysis of Factors Affecting House Prices: Case of</a:t>
            </a:r>
            <a:br>
              <a:rPr lang="en-US" sz="4000" b="1" i="0" u="none" strike="noStrike" baseline="0" dirty="0">
                <a:latin typeface="NimbusRomNo9L-Regu"/>
              </a:rPr>
            </a:br>
            <a:r>
              <a:rPr lang="en-US" sz="4000" b="1" i="0" u="none" strike="noStrike" baseline="0" dirty="0">
                <a:latin typeface="NimbusRomNo9L-Regu"/>
              </a:rPr>
              <a:t>Dublin, Ireland</a:t>
            </a:r>
            <a:endParaRPr sz="4000" b="1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1"/>
          </p:nvPr>
        </p:nvSpPr>
        <p:spPr>
          <a:xfrm>
            <a:off x="4699181" y="3493229"/>
            <a:ext cx="5879335" cy="273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 err="1"/>
              <a:t>Akhileshkumar</a:t>
            </a:r>
            <a:r>
              <a:rPr lang="en-US" sz="2600" dirty="0"/>
              <a:t> M. Subbarao </a:t>
            </a:r>
            <a:r>
              <a:rPr lang="en-GB" sz="2600" dirty="0"/>
              <a:t>and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GB" sz="2600" dirty="0"/>
              <a:t>Kadesh B. </a:t>
            </a:r>
            <a:r>
              <a:rPr lang="en-GB" sz="2600" dirty="0" err="1"/>
              <a:t>Huddar</a:t>
            </a:r>
            <a:r>
              <a:rPr lang="en-GB" sz="26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GB"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GB" sz="2600" dirty="0"/>
              <a:t>Under guidance of </a:t>
            </a:r>
            <a:r>
              <a:rPr lang="en-GB" sz="2600" dirty="0" err="1"/>
              <a:t>Dr.</a:t>
            </a:r>
            <a:r>
              <a:rPr lang="en-GB" sz="2600" dirty="0"/>
              <a:t> Alan F. Smeaton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GB"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E" dirty="0"/>
              <a:t>August 2020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lang="en-I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11"/>
          <p:cNvCxnSpPr/>
          <p:nvPr/>
        </p:nvCxnSpPr>
        <p:spPr>
          <a:xfrm>
            <a:off x="2793708" y="2791101"/>
            <a:ext cx="1073" cy="13282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4397501" y="2791403"/>
            <a:ext cx="1073" cy="13282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1"/>
          <p:cNvCxnSpPr/>
          <p:nvPr/>
        </p:nvCxnSpPr>
        <p:spPr>
          <a:xfrm>
            <a:off x="5978421" y="2800924"/>
            <a:ext cx="1073" cy="13282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11"/>
          <p:cNvCxnSpPr/>
          <p:nvPr/>
        </p:nvCxnSpPr>
        <p:spPr>
          <a:xfrm>
            <a:off x="7578712" y="2872890"/>
            <a:ext cx="0" cy="125623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1"/>
          <p:cNvCxnSpPr/>
          <p:nvPr/>
        </p:nvCxnSpPr>
        <p:spPr>
          <a:xfrm>
            <a:off x="1218067" y="2791101"/>
            <a:ext cx="0" cy="13282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11"/>
          <p:cNvSpPr/>
          <p:nvPr/>
        </p:nvSpPr>
        <p:spPr>
          <a:xfrm>
            <a:off x="678352" y="3506535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834082" y="350188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1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2277938" y="3506535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2433668" y="350188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2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3859932" y="3506837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4021524" y="3502191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3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5441926" y="3505919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5597656" y="3501273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4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7064595" y="3505919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7194727" y="351167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5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458370" y="1822028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2059224" y="1812745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3645658" y="1813047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5232092" y="1812703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6832383" y="1812703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530406" y="4135887"/>
            <a:ext cx="14028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straight lines with Euclidean distance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 txBox="1"/>
          <p:nvPr/>
        </p:nvSpPr>
        <p:spPr>
          <a:xfrm>
            <a:off x="2041857" y="4157358"/>
            <a:ext cx="15496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  footpath distance  with Google  Map  API</a:t>
            </a:r>
            <a:endParaRPr kumimoji="0" lang="en-GB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3552266" y="4170810"/>
            <a:ext cx="171210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Amenity score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visualising Amenity spread</a:t>
            </a:r>
            <a:endParaRPr kumimoji="0" lang="en-GB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6864794" y="4108754"/>
            <a:ext cx="162237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6983751" y="4193005"/>
            <a:ext cx="1241118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to City Centre  score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9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91;p7">
            <a:extLst>
              <a:ext uri="{FF2B5EF4-FFF2-40B4-BE49-F238E27FC236}">
                <a16:creationId xmlns:a16="http://schemas.microsoft.com/office/drawing/2014/main" id="{BC13204B-66D8-4B10-995E-78A54B7A6887}"/>
              </a:ext>
            </a:extLst>
          </p:cNvPr>
          <p:cNvSpPr/>
          <p:nvPr/>
        </p:nvSpPr>
        <p:spPr>
          <a:xfrm>
            <a:off x="42002" y="17603"/>
            <a:ext cx="9625924" cy="14082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kern="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3.Implementation and Analysis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6;p11">
            <a:extLst>
              <a:ext uri="{FF2B5EF4-FFF2-40B4-BE49-F238E27FC236}">
                <a16:creationId xmlns:a16="http://schemas.microsoft.com/office/drawing/2014/main" id="{7A5E88D4-7DB3-4416-9F10-D8DB7708ACD7}"/>
              </a:ext>
            </a:extLst>
          </p:cNvPr>
          <p:cNvSpPr txBox="1"/>
          <p:nvPr/>
        </p:nvSpPr>
        <p:spPr>
          <a:xfrm>
            <a:off x="5191926" y="4187743"/>
            <a:ext cx="171210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Crime score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visualising crime categories</a:t>
            </a:r>
            <a:endParaRPr kumimoji="0" lang="en-GB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3;p11">
            <a:extLst>
              <a:ext uri="{FF2B5EF4-FFF2-40B4-BE49-F238E27FC236}">
                <a16:creationId xmlns:a16="http://schemas.microsoft.com/office/drawing/2014/main" id="{0BAA59CC-2BAD-41C9-A7E1-2A931E04290A}"/>
              </a:ext>
            </a:extLst>
          </p:cNvPr>
          <p:cNvSpPr/>
          <p:nvPr/>
        </p:nvSpPr>
        <p:spPr>
          <a:xfrm>
            <a:off x="8432674" y="1812702"/>
            <a:ext cx="1506025" cy="12836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5" name="Google Shape;237;p11">
            <a:extLst>
              <a:ext uri="{FF2B5EF4-FFF2-40B4-BE49-F238E27FC236}">
                <a16:creationId xmlns:a16="http://schemas.microsoft.com/office/drawing/2014/main" id="{4968F517-A91E-4485-BF96-99F125722CA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175785" y="3096379"/>
            <a:ext cx="9902" cy="101237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47;p11">
            <a:extLst>
              <a:ext uri="{FF2B5EF4-FFF2-40B4-BE49-F238E27FC236}">
                <a16:creationId xmlns:a16="http://schemas.microsoft.com/office/drawing/2014/main" id="{BFAAE012-477D-4EE2-B5EC-C4B6DB564CEB}"/>
              </a:ext>
            </a:extLst>
          </p:cNvPr>
          <p:cNvSpPr/>
          <p:nvPr/>
        </p:nvSpPr>
        <p:spPr>
          <a:xfrm>
            <a:off x="8628613" y="3493420"/>
            <a:ext cx="1079430" cy="3600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8;p11">
            <a:extLst>
              <a:ext uri="{FF2B5EF4-FFF2-40B4-BE49-F238E27FC236}">
                <a16:creationId xmlns:a16="http://schemas.microsoft.com/office/drawing/2014/main" id="{A2183463-5A76-417D-BE3D-1BA4AA5E32E3}"/>
              </a:ext>
            </a:extLst>
          </p:cNvPr>
          <p:cNvSpPr txBox="1"/>
          <p:nvPr/>
        </p:nvSpPr>
        <p:spPr>
          <a:xfrm>
            <a:off x="8737201" y="350407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6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8;p11">
            <a:extLst>
              <a:ext uri="{FF2B5EF4-FFF2-40B4-BE49-F238E27FC236}">
                <a16:creationId xmlns:a16="http://schemas.microsoft.com/office/drawing/2014/main" id="{A6DC1035-4DC6-4768-BA1A-EAB74E3F66DF}"/>
              </a:ext>
            </a:extLst>
          </p:cNvPr>
          <p:cNvSpPr txBox="1"/>
          <p:nvPr/>
        </p:nvSpPr>
        <p:spPr>
          <a:xfrm>
            <a:off x="8555223" y="4149423"/>
            <a:ext cx="1241118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GB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property score and 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2572BD-46E3-402A-9E71-4D00A83B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1831310"/>
            <a:ext cx="1476953" cy="1251231"/>
          </a:xfrm>
          <a:prstGeom prst="rect">
            <a:avLst/>
          </a:prstGeom>
        </p:spPr>
      </p:pic>
      <p:pic>
        <p:nvPicPr>
          <p:cNvPr id="17" name="Google Shape;138;p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92C0700-5F77-4EA8-B0DC-AB4CA699EF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1643" y="1831311"/>
            <a:ext cx="1481187" cy="124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FB8834-01D7-43A0-8FE0-99EB281F9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15" y="1819873"/>
            <a:ext cx="1426172" cy="1257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3DBE0C-A19B-4B98-A862-702708931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58" y="1830737"/>
            <a:ext cx="1469694" cy="1227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8060CB-09B9-4544-91D5-53B0AC154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14" y="1829877"/>
            <a:ext cx="1479362" cy="12478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B93CBF-02D9-40C6-95DE-D465DDB2C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91" y="1829878"/>
            <a:ext cx="1467966" cy="12280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0" y="546281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Computing straight line with </a:t>
            </a:r>
            <a:r>
              <a:rPr lang="en-US" sz="2800" b="1" kern="0" dirty="0">
                <a:solidFill>
                  <a:srgbClr val="000000"/>
                </a:solidFill>
                <a:latin typeface="Calibri"/>
                <a:cs typeface="Calibri"/>
              </a:rPr>
              <a:t>Euclidean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distance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10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B9C1-1281-4780-B23E-3332D9CD86B8}"/>
              </a:ext>
            </a:extLst>
          </p:cNvPr>
          <p:cNvSpPr txBox="1"/>
          <p:nvPr/>
        </p:nvSpPr>
        <p:spPr>
          <a:xfrm>
            <a:off x="136118" y="1110493"/>
            <a:ext cx="765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Euclidean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distance: Origin as Property and Destination as Amenities using Haversine formula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Distance within 1km radius.</a:t>
            </a:r>
          </a:p>
        </p:txBody>
      </p:sp>
      <p:sp>
        <p:nvSpPr>
          <p:cNvPr id="11" name="Google Shape;189;p7">
            <a:extLst>
              <a:ext uri="{FF2B5EF4-FFF2-40B4-BE49-F238E27FC236}">
                <a16:creationId xmlns:a16="http://schemas.microsoft.com/office/drawing/2014/main" id="{B4F4043D-41A9-4D06-BB3B-DD81683B9534}"/>
              </a:ext>
            </a:extLst>
          </p:cNvPr>
          <p:cNvSpPr txBox="1"/>
          <p:nvPr/>
        </p:nvSpPr>
        <p:spPr>
          <a:xfrm>
            <a:off x="0" y="2290411"/>
            <a:ext cx="811959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Computing walkable distance using Google Map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472E-D971-4C00-AB8B-06CCD99BAE9F}"/>
              </a:ext>
            </a:extLst>
          </p:cNvPr>
          <p:cNvSpPr txBox="1"/>
          <p:nvPr/>
        </p:nvSpPr>
        <p:spPr>
          <a:xfrm>
            <a:off x="136118" y="2895656"/>
            <a:ext cx="6247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Distance Matrix : Footpath distance between two address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Distance within 1km footpath distance.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Mode : “walking”.  Transit route preference : ‘’ less walking “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API call for each property and amenities are not reliable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Over 900000 API requests.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latin typeface="NimbusRomNo9L-Reg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FAF5E-9B67-4F3F-A3E6-F51D17AA9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5875"/>
            <a:ext cx="9068499" cy="685896"/>
          </a:xfrm>
          <a:prstGeom prst="rect">
            <a:avLst/>
          </a:prstGeom>
        </p:spPr>
      </p:pic>
      <p:sp>
        <p:nvSpPr>
          <p:cNvPr id="6" name="Google Shape;274;p12">
            <a:extLst>
              <a:ext uri="{FF2B5EF4-FFF2-40B4-BE49-F238E27FC236}">
                <a16:creationId xmlns:a16="http://schemas.microsoft.com/office/drawing/2014/main" id="{4AD94F55-A3F3-44D2-8EC9-6FF984384482}"/>
              </a:ext>
            </a:extLst>
          </p:cNvPr>
          <p:cNvSpPr/>
          <p:nvPr/>
        </p:nvSpPr>
        <p:spPr>
          <a:xfrm>
            <a:off x="9068499" y="4169328"/>
            <a:ext cx="2965239" cy="222515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9E58F-ACAF-4055-834E-E8CA24EE25BA}"/>
              </a:ext>
            </a:extLst>
          </p:cNvPr>
          <p:cNvSpPr txBox="1"/>
          <p:nvPr/>
        </p:nvSpPr>
        <p:spPr>
          <a:xfrm>
            <a:off x="10117123" y="4501660"/>
            <a:ext cx="1916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request output in Json;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‘Distance’ leg provides footpath distance</a:t>
            </a:r>
            <a:r>
              <a:rPr lang="en-US" dirty="0"/>
              <a:t> </a:t>
            </a:r>
          </a:p>
        </p:txBody>
      </p:sp>
      <p:pic>
        <p:nvPicPr>
          <p:cNvPr id="14" name="Google Shape;138;p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E8386B6-3AAA-40F1-8615-B8A87FDFA9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7604" y="249009"/>
            <a:ext cx="4044396" cy="380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7;p5">
            <a:extLst>
              <a:ext uri="{FF2B5EF4-FFF2-40B4-BE49-F238E27FC236}">
                <a16:creationId xmlns:a16="http://schemas.microsoft.com/office/drawing/2014/main" id="{0BC32C85-21BD-44DF-B4FB-CA408DB6D82A}"/>
              </a:ext>
            </a:extLst>
          </p:cNvPr>
          <p:cNvSpPr txBox="1"/>
          <p:nvPr/>
        </p:nvSpPr>
        <p:spPr>
          <a:xfrm>
            <a:off x="10783004" y="-134750"/>
            <a:ext cx="26704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4800" b="1" kern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Km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48;p5">
            <a:extLst>
              <a:ext uri="{FF2B5EF4-FFF2-40B4-BE49-F238E27FC236}">
                <a16:creationId xmlns:a16="http://schemas.microsoft.com/office/drawing/2014/main" id="{0EECA507-527E-49BC-9178-32211B1AFCAB}"/>
              </a:ext>
            </a:extLst>
          </p:cNvPr>
          <p:cNvSpPr txBox="1"/>
          <p:nvPr/>
        </p:nvSpPr>
        <p:spPr>
          <a:xfrm>
            <a:off x="9200107" y="1473920"/>
            <a:ext cx="8322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b="1" kern="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48;p5">
            <a:extLst>
              <a:ext uri="{FF2B5EF4-FFF2-40B4-BE49-F238E27FC236}">
                <a16:creationId xmlns:a16="http://schemas.microsoft.com/office/drawing/2014/main" id="{8807118E-B7E1-41F5-B490-C1B1579E0174}"/>
              </a:ext>
            </a:extLst>
          </p:cNvPr>
          <p:cNvSpPr txBox="1"/>
          <p:nvPr/>
        </p:nvSpPr>
        <p:spPr>
          <a:xfrm>
            <a:off x="10490238" y="1466053"/>
            <a:ext cx="11496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0.5km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DD8B59-97C8-48FC-AAFE-CCE42D225D14}"/>
              </a:ext>
            </a:extLst>
          </p:cNvPr>
          <p:cNvCxnSpPr>
            <a:cxnSpLocks/>
          </p:cNvCxnSpPr>
          <p:nvPr/>
        </p:nvCxnSpPr>
        <p:spPr>
          <a:xfrm flipV="1">
            <a:off x="10169601" y="1974358"/>
            <a:ext cx="641274" cy="1386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2E342F-D029-42F4-A8E6-5061D86A6A23}"/>
              </a:ext>
            </a:extLst>
          </p:cNvPr>
          <p:cNvCxnSpPr>
            <a:cxnSpLocks/>
          </p:cNvCxnSpPr>
          <p:nvPr/>
        </p:nvCxnSpPr>
        <p:spPr>
          <a:xfrm flipH="1">
            <a:off x="9332119" y="504401"/>
            <a:ext cx="132340" cy="19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50CDCD-D654-4A34-A514-4BA916863F7A}"/>
              </a:ext>
            </a:extLst>
          </p:cNvPr>
          <p:cNvCxnSpPr>
            <a:cxnSpLocks/>
          </p:cNvCxnSpPr>
          <p:nvPr/>
        </p:nvCxnSpPr>
        <p:spPr>
          <a:xfrm flipH="1">
            <a:off x="9295611" y="513371"/>
            <a:ext cx="45244" cy="879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B9125C-995E-4D5A-82A5-333D8108FDF7}"/>
              </a:ext>
            </a:extLst>
          </p:cNvPr>
          <p:cNvCxnSpPr>
            <a:cxnSpLocks/>
          </p:cNvCxnSpPr>
          <p:nvPr/>
        </p:nvCxnSpPr>
        <p:spPr>
          <a:xfrm flipH="1">
            <a:off x="9153944" y="1393059"/>
            <a:ext cx="141666" cy="5008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9E5B2F-2A14-4727-9FA1-76076ACA2E1C}"/>
              </a:ext>
            </a:extLst>
          </p:cNvPr>
          <p:cNvCxnSpPr>
            <a:cxnSpLocks/>
          </p:cNvCxnSpPr>
          <p:nvPr/>
        </p:nvCxnSpPr>
        <p:spPr>
          <a:xfrm>
            <a:off x="9122569" y="1893497"/>
            <a:ext cx="652462" cy="957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502A89-BC29-4D18-A3C1-015CFC00EC5B}"/>
              </a:ext>
            </a:extLst>
          </p:cNvPr>
          <p:cNvCxnSpPr>
            <a:cxnSpLocks/>
          </p:cNvCxnSpPr>
          <p:nvPr/>
        </p:nvCxnSpPr>
        <p:spPr>
          <a:xfrm>
            <a:off x="9775031" y="1974358"/>
            <a:ext cx="0" cy="2025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50D4DA-B41D-4A71-B4C1-8D9B76D8BC9E}"/>
              </a:ext>
            </a:extLst>
          </p:cNvPr>
          <p:cNvCxnSpPr>
            <a:cxnSpLocks/>
          </p:cNvCxnSpPr>
          <p:nvPr/>
        </p:nvCxnSpPr>
        <p:spPr>
          <a:xfrm flipV="1">
            <a:off x="9775031" y="2122661"/>
            <a:ext cx="332567" cy="542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0" y="68109"/>
            <a:ext cx="486561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Computing property score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11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B9C1-1281-4780-B23E-3332D9CD86B8}"/>
              </a:ext>
            </a:extLst>
          </p:cNvPr>
          <p:cNvSpPr txBox="1"/>
          <p:nvPr/>
        </p:nvSpPr>
        <p:spPr>
          <a:xfrm>
            <a:off x="136119" y="591289"/>
            <a:ext cx="7657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Property score = sum of all the weights of surrounding amenity within 1km footpath distance.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Visualizing amenity components for 4204 properties: 18 categories subdivided into 8 categories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Weighted amenity plot :   </a:t>
            </a:r>
          </a:p>
          <a:p>
            <a:pPr algn="l"/>
            <a:r>
              <a:rPr lang="en-US" dirty="0">
                <a:latin typeface="NimbusRomNo9L-Regu"/>
              </a:rPr>
              <a:t>		</a:t>
            </a:r>
          </a:p>
          <a:p>
            <a:pPr algn="l"/>
            <a:r>
              <a:rPr lang="en-US" dirty="0">
                <a:latin typeface="NimbusRomNo9L-Regu"/>
              </a:rPr>
              <a:t> </a:t>
            </a:r>
            <a:endParaRPr lang="en-US" sz="1800" b="0" i="0" u="none" strike="noStrike" baseline="0" dirty="0">
              <a:latin typeface="NimbusRomNo9L-Reg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5FC1D-F849-4B52-959C-ECE4F1702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43" y="2684048"/>
            <a:ext cx="4779504" cy="41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0725C-E392-4F20-9093-3161E3785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4048"/>
            <a:ext cx="4700631" cy="41115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C3BBC7-4F5B-4AC4-AA08-ACA749D710E8}"/>
              </a:ext>
            </a:extLst>
          </p:cNvPr>
          <p:cNvSpPr txBox="1"/>
          <p:nvPr/>
        </p:nvSpPr>
        <p:spPr>
          <a:xfrm>
            <a:off x="685597" y="1956979"/>
            <a:ext cx="436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Dublin postal code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Property points and circle 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843BA-10D7-4390-9348-34187E9FE2E1}"/>
              </a:ext>
            </a:extLst>
          </p:cNvPr>
          <p:cNvSpPr/>
          <p:nvPr/>
        </p:nvSpPr>
        <p:spPr>
          <a:xfrm>
            <a:off x="8288323" y="4077051"/>
            <a:ext cx="1409351" cy="1266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CA01C-C1E3-4974-9701-6C23045B8E9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92999" y="1956979"/>
            <a:ext cx="836428" cy="2120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8A181A8-FBBD-4E19-9B68-019C24F8457E}"/>
              </a:ext>
            </a:extLst>
          </p:cNvPr>
          <p:cNvSpPr/>
          <p:nvPr/>
        </p:nvSpPr>
        <p:spPr>
          <a:xfrm>
            <a:off x="8481270" y="591289"/>
            <a:ext cx="3414319" cy="13833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970E85-564C-4635-A852-69E10B1D1037}"/>
              </a:ext>
            </a:extLst>
          </p:cNvPr>
          <p:cNvSpPr txBox="1"/>
          <p:nvPr/>
        </p:nvSpPr>
        <p:spPr>
          <a:xfrm>
            <a:off x="8607105" y="695216"/>
            <a:ext cx="3187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infrastructure at city </a:t>
            </a:r>
            <a:r>
              <a:rPr lang="en-US" dirty="0" err="1"/>
              <a:t>centre</a:t>
            </a:r>
            <a:r>
              <a:rPr lang="en-US" dirty="0"/>
              <a:t>.</a:t>
            </a:r>
          </a:p>
          <a:p>
            <a:r>
              <a:rPr lang="en-US" dirty="0"/>
              <a:t>Big circle represents rich amenities.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01469"/>
            <a:ext cx="2743200" cy="39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 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5584E-73E4-4CF1-9AA3-B8DB3BD11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79"/>
            <a:ext cx="4228051" cy="350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520E6-7B6A-43F1-8E4C-0A73B05AA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53" y="92279"/>
            <a:ext cx="3926048" cy="3489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4FC32-B518-4405-B43F-6966B865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99" y="92279"/>
            <a:ext cx="3688631" cy="3496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8E5D7A-66A6-4FE3-9843-2D11579A5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55" y="3567593"/>
            <a:ext cx="4004570" cy="3283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96AF0F-9B99-499B-A1E4-9A7AC8046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593"/>
            <a:ext cx="4090778" cy="3283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894718-4492-4C8D-94D4-138B958A8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50" y="3589727"/>
            <a:ext cx="3688631" cy="325332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A9960C-09B2-4474-A4B2-D7C3237CA58C}"/>
              </a:ext>
            </a:extLst>
          </p:cNvPr>
          <p:cNvSpPr/>
          <p:nvPr/>
        </p:nvSpPr>
        <p:spPr>
          <a:xfrm>
            <a:off x="4205455" y="55475"/>
            <a:ext cx="1138162" cy="486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FD6372-E9A0-4742-8044-400969FDB402}"/>
              </a:ext>
            </a:extLst>
          </p:cNvPr>
          <p:cNvSpPr/>
          <p:nvPr/>
        </p:nvSpPr>
        <p:spPr>
          <a:xfrm>
            <a:off x="4149529" y="3519612"/>
            <a:ext cx="1112996" cy="54569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0" y="88173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Computing crime score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4A421-AA1F-470D-A326-6E3435BB7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86" y="85828"/>
            <a:ext cx="6234658" cy="4828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4FD37-7057-4F09-A6DB-51A229449706}"/>
              </a:ext>
            </a:extLst>
          </p:cNvPr>
          <p:cNvSpPr txBox="1"/>
          <p:nvPr/>
        </p:nvSpPr>
        <p:spPr>
          <a:xfrm rot="19991059">
            <a:off x="6688733" y="2714042"/>
            <a:ext cx="93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F900E-0C62-4803-9DA5-C0FD320EDE58}"/>
              </a:ext>
            </a:extLst>
          </p:cNvPr>
          <p:cNvSpPr txBox="1"/>
          <p:nvPr/>
        </p:nvSpPr>
        <p:spPr>
          <a:xfrm rot="20615083">
            <a:off x="10174135" y="3083792"/>
            <a:ext cx="929227" cy="37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 Km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F0C4B-B292-4255-A42D-3DD396EE0CAF}"/>
              </a:ext>
            </a:extLst>
          </p:cNvPr>
          <p:cNvSpPr txBox="1"/>
          <p:nvPr/>
        </p:nvSpPr>
        <p:spPr>
          <a:xfrm>
            <a:off x="6019834" y="3901684"/>
            <a:ext cx="155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Bridewell(D07)</a:t>
            </a:r>
            <a:r>
              <a:rPr lang="en-US" b="1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0A7B9-1D36-4FFB-BA12-B00D37706CE4}"/>
              </a:ext>
            </a:extLst>
          </p:cNvPr>
          <p:cNvSpPr txBox="1"/>
          <p:nvPr/>
        </p:nvSpPr>
        <p:spPr>
          <a:xfrm>
            <a:off x="10474842" y="1933854"/>
            <a:ext cx="19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Store Street(D01)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8DE26-EF1D-4C97-B040-59CAE9AA0801}"/>
              </a:ext>
            </a:extLst>
          </p:cNvPr>
          <p:cNvSpPr txBox="1"/>
          <p:nvPr/>
        </p:nvSpPr>
        <p:spPr>
          <a:xfrm>
            <a:off x="7486293" y="1491295"/>
            <a:ext cx="19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 Kings Inn Street(D01)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3D2298-CB69-497E-8981-56B303B9C74C}"/>
              </a:ext>
            </a:extLst>
          </p:cNvPr>
          <p:cNvSpPr txBox="1"/>
          <p:nvPr/>
        </p:nvSpPr>
        <p:spPr>
          <a:xfrm>
            <a:off x="-25350" y="622222"/>
            <a:ext cx="57095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4204 properties are mapped to nearest garda station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Special case :  properties near to postal code boundaries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Garda station in same area, but it is not at shortest distance.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Choose this as garda </a:t>
            </a:r>
            <a:r>
              <a:rPr lang="en-US" sz="1800" b="0" i="0" u="none" strike="noStrike" baseline="0" dirty="0">
                <a:latin typeface="NimbusRomNo9L-Regu"/>
              </a:rPr>
              <a:t>Jurisdiction</a:t>
            </a:r>
            <a:r>
              <a:rPr lang="en-US" dirty="0">
                <a:latin typeface="NimbusRomNo9L-Regu"/>
              </a:rPr>
              <a:t>. </a:t>
            </a:r>
          </a:p>
          <a:p>
            <a:pPr algn="l"/>
            <a:endParaRPr lang="en-US" dirty="0">
              <a:latin typeface="NimbusRomNo9L-Regu"/>
            </a:endParaRPr>
          </a:p>
          <a:p>
            <a:pPr algn="l"/>
            <a:endParaRPr lang="en-US" dirty="0">
              <a:latin typeface="NimbusRomNo9L-Regu"/>
            </a:endParaRPr>
          </a:p>
          <a:p>
            <a:pPr algn="l"/>
            <a:endParaRPr lang="en-US" dirty="0">
              <a:latin typeface="NimbusRomNo9L-Regu"/>
            </a:endParaRPr>
          </a:p>
          <a:p>
            <a:pPr algn="l"/>
            <a:endParaRPr lang="en-US" dirty="0">
              <a:latin typeface="NimbusRomNo9L-Regu"/>
            </a:endParaRPr>
          </a:p>
        </p:txBody>
      </p:sp>
      <p:cxnSp>
        <p:nvCxnSpPr>
          <p:cNvPr id="31" name="Google Shape;285;p12">
            <a:extLst>
              <a:ext uri="{FF2B5EF4-FFF2-40B4-BE49-F238E27FC236}">
                <a16:creationId xmlns:a16="http://schemas.microsoft.com/office/drawing/2014/main" id="{2BF3104F-20A0-448C-97C1-4A26DA5AE058}"/>
              </a:ext>
            </a:extLst>
          </p:cNvPr>
          <p:cNvCxnSpPr>
            <a:cxnSpLocks/>
          </p:cNvCxnSpPr>
          <p:nvPr/>
        </p:nvCxnSpPr>
        <p:spPr>
          <a:xfrm>
            <a:off x="5019675" y="1621706"/>
            <a:ext cx="1104583" cy="293177"/>
          </a:xfrm>
          <a:prstGeom prst="curved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DEBDEFF1-9D2C-49AD-BD7B-DD67C9A4414C}"/>
              </a:ext>
            </a:extLst>
          </p:cNvPr>
          <p:cNvSpPr/>
          <p:nvPr/>
        </p:nvSpPr>
        <p:spPr>
          <a:xfrm>
            <a:off x="130830" y="2218564"/>
            <a:ext cx="2850828" cy="2420872"/>
          </a:xfrm>
          <a:prstGeom prst="rightArrowCallout">
            <a:avLst>
              <a:gd name="adj1" fmla="val 25000"/>
              <a:gd name="adj2" fmla="val 22642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04B134-AA3B-4348-8432-8DAE7AA5EDBE}"/>
              </a:ext>
            </a:extLst>
          </p:cNvPr>
          <p:cNvSpPr txBox="1"/>
          <p:nvPr/>
        </p:nvSpPr>
        <p:spPr>
          <a:xfrm>
            <a:off x="354640" y="2573093"/>
            <a:ext cx="1712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density</a:t>
            </a:r>
          </a:p>
          <a:p>
            <a:endParaRPr lang="en-US" dirty="0"/>
          </a:p>
          <a:p>
            <a:r>
              <a:rPr lang="en-US" dirty="0"/>
              <a:t>Crime categories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27307A-2565-42A9-83DB-B71E617D7AC0}"/>
              </a:ext>
            </a:extLst>
          </p:cNvPr>
          <p:cNvSpPr/>
          <p:nvPr/>
        </p:nvSpPr>
        <p:spPr>
          <a:xfrm>
            <a:off x="3186412" y="2470060"/>
            <a:ext cx="2571892" cy="722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2ED8EF-B724-4AAE-919E-B814CD7C5464}"/>
              </a:ext>
            </a:extLst>
          </p:cNvPr>
          <p:cNvSpPr/>
          <p:nvPr/>
        </p:nvSpPr>
        <p:spPr>
          <a:xfrm>
            <a:off x="3186412" y="3327556"/>
            <a:ext cx="2571892" cy="722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198832-A2B6-4808-8C29-9B2A5FD53720}"/>
              </a:ext>
            </a:extLst>
          </p:cNvPr>
          <p:cNvSpPr/>
          <p:nvPr/>
        </p:nvSpPr>
        <p:spPr>
          <a:xfrm>
            <a:off x="3186412" y="4198253"/>
            <a:ext cx="2571892" cy="722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ED3476-FF7A-4912-BFEB-451FD3962F6D}"/>
              </a:ext>
            </a:extLst>
          </p:cNvPr>
          <p:cNvSpPr/>
          <p:nvPr/>
        </p:nvSpPr>
        <p:spPr>
          <a:xfrm>
            <a:off x="3231812" y="2059142"/>
            <a:ext cx="2522068" cy="276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72FCB-DB67-4A14-8382-7E3CFB1F7D87}"/>
              </a:ext>
            </a:extLst>
          </p:cNvPr>
          <p:cNvSpPr txBox="1"/>
          <p:nvPr/>
        </p:nvSpPr>
        <p:spPr>
          <a:xfrm>
            <a:off x="3602190" y="2042780"/>
            <a:ext cx="23333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Inter Quartile Range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13B985-D098-4B10-919F-0863BA65F1CC}"/>
              </a:ext>
            </a:extLst>
          </p:cNvPr>
          <p:cNvSpPr txBox="1"/>
          <p:nvPr/>
        </p:nvSpPr>
        <p:spPr>
          <a:xfrm>
            <a:off x="3170060" y="2500246"/>
            <a:ext cx="2581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</a:t>
            </a:r>
            <a:r>
              <a:rPr lang="en-US" sz="1200" dirty="0"/>
              <a:t>&lt;25%</a:t>
            </a:r>
          </a:p>
          <a:p>
            <a:r>
              <a:rPr lang="en-US" sz="1200" dirty="0"/>
              <a:t>          Low Dense , Low crime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A12CD-196F-4E27-8DC8-395B758C7280}"/>
              </a:ext>
            </a:extLst>
          </p:cNvPr>
          <p:cNvSpPr txBox="1"/>
          <p:nvPr/>
        </p:nvSpPr>
        <p:spPr>
          <a:xfrm>
            <a:off x="3354018" y="3368687"/>
            <a:ext cx="2581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sz="1400" dirty="0"/>
              <a:t>&gt;=25% and &lt;75%</a:t>
            </a:r>
          </a:p>
          <a:p>
            <a:r>
              <a:rPr lang="en-US" sz="1200" dirty="0"/>
              <a:t>Medium Dense , Medium crime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86F4F5-C79B-4656-82DC-F8EBC0BA74E3}"/>
              </a:ext>
            </a:extLst>
          </p:cNvPr>
          <p:cNvSpPr txBox="1"/>
          <p:nvPr/>
        </p:nvSpPr>
        <p:spPr>
          <a:xfrm>
            <a:off x="3342237" y="4271016"/>
            <a:ext cx="2581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sz="1400" dirty="0"/>
              <a:t>           &gt;=75%</a:t>
            </a:r>
          </a:p>
          <a:p>
            <a:r>
              <a:rPr lang="en-US" sz="1200" dirty="0"/>
              <a:t>      High Dense , High crime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48F14E-C36B-4625-8427-8B5161E8FD64}"/>
              </a:ext>
            </a:extLst>
          </p:cNvPr>
          <p:cNvSpPr txBox="1"/>
          <p:nvPr/>
        </p:nvSpPr>
        <p:spPr>
          <a:xfrm>
            <a:off x="130830" y="4921118"/>
            <a:ext cx="252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imbusRomNo9L-Regu"/>
              </a:rPr>
              <a:t>9*3 decision matrix</a:t>
            </a:r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630E715A-66C1-42AA-B951-FDD0424E99C9}"/>
              </a:ext>
            </a:extLst>
          </p:cNvPr>
          <p:cNvSpPr/>
          <p:nvPr/>
        </p:nvSpPr>
        <p:spPr>
          <a:xfrm flipV="1">
            <a:off x="1363964" y="5350184"/>
            <a:ext cx="1406033" cy="273480"/>
          </a:xfrm>
          <a:prstGeom prst="bentArrow">
            <a:avLst>
              <a:gd name="adj1" fmla="val 25585"/>
              <a:gd name="adj2" fmla="val 25000"/>
              <a:gd name="adj3" fmla="val 25000"/>
              <a:gd name="adj4" fmla="val 4471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EECFF64-18B3-4874-8BCC-8A839727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32" y="5125990"/>
            <a:ext cx="3990395" cy="55399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F026C6E-84D6-4AA0-BCD6-839469D9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53" y="5129322"/>
            <a:ext cx="4712967" cy="10632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2DE8CB-B352-4BC3-B557-56EA99A03129}"/>
              </a:ext>
            </a:extLst>
          </p:cNvPr>
          <p:cNvSpPr/>
          <p:nvPr/>
        </p:nvSpPr>
        <p:spPr>
          <a:xfrm>
            <a:off x="6681898" y="5807263"/>
            <a:ext cx="619171" cy="2601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6DBF3D-F82C-4A7E-A87F-30F5442D37F8}"/>
              </a:ext>
            </a:extLst>
          </p:cNvPr>
          <p:cNvCxnSpPr>
            <a:cxnSpLocks/>
          </p:cNvCxnSpPr>
          <p:nvPr/>
        </p:nvCxnSpPr>
        <p:spPr>
          <a:xfrm>
            <a:off x="7015876" y="6067425"/>
            <a:ext cx="297179" cy="312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EBF127-E118-476F-9580-EE4342BAE970}"/>
              </a:ext>
            </a:extLst>
          </p:cNvPr>
          <p:cNvSpPr txBox="1"/>
          <p:nvPr/>
        </p:nvSpPr>
        <p:spPr>
          <a:xfrm>
            <a:off x="6500527" y="6361361"/>
            <a:ext cx="379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Obvious chance of more crime in high dense region. So less negative scores!!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585D7F-CB3C-4CCE-A222-AEEAE2082470}"/>
              </a:ext>
            </a:extLst>
          </p:cNvPr>
          <p:cNvSpPr/>
          <p:nvPr/>
        </p:nvSpPr>
        <p:spPr>
          <a:xfrm>
            <a:off x="6681898" y="5394106"/>
            <a:ext cx="631157" cy="276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9A1737-C554-4947-A973-41BD693DDFA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313055" y="5532223"/>
            <a:ext cx="809625" cy="396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DB6F33-03BA-43EF-B5A7-A24FE97AB3DE}"/>
              </a:ext>
            </a:extLst>
          </p:cNvPr>
          <p:cNvSpPr txBox="1"/>
          <p:nvPr/>
        </p:nvSpPr>
        <p:spPr>
          <a:xfrm>
            <a:off x="8134666" y="5641063"/>
            <a:ext cx="3495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High crime rate and less people, rare chance but dangerous to live. So more negative points 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66B056-EC78-4D02-8F40-9496E83897A0}"/>
              </a:ext>
            </a:extLst>
          </p:cNvPr>
          <p:cNvSpPr/>
          <p:nvPr/>
        </p:nvSpPr>
        <p:spPr>
          <a:xfrm>
            <a:off x="4403869" y="5370539"/>
            <a:ext cx="631157" cy="2734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07DC82-C330-4482-BCD9-FC9FB52D0662}"/>
              </a:ext>
            </a:extLst>
          </p:cNvPr>
          <p:cNvCxnSpPr>
            <a:cxnSpLocks/>
          </p:cNvCxnSpPr>
          <p:nvPr/>
        </p:nvCxnSpPr>
        <p:spPr>
          <a:xfrm flipH="1">
            <a:off x="3935710" y="5486924"/>
            <a:ext cx="486292" cy="8744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B8FEB7-6246-4CB1-A187-0916F0BE2E1D}"/>
              </a:ext>
            </a:extLst>
          </p:cNvPr>
          <p:cNvSpPr txBox="1"/>
          <p:nvPr/>
        </p:nvSpPr>
        <p:spPr>
          <a:xfrm>
            <a:off x="2206687" y="6319675"/>
            <a:ext cx="349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Low density , low crime rate best place to live!</a:t>
            </a:r>
          </a:p>
        </p:txBody>
      </p:sp>
    </p:spTree>
    <p:extLst>
      <p:ext uri="{BB962C8B-B14F-4D97-AF65-F5344CB8AC3E}">
        <p14:creationId xmlns:p14="http://schemas.microsoft.com/office/powerpoint/2010/main" val="38941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4" grpId="0" animBg="1"/>
      <p:bldP spid="17" grpId="0"/>
      <p:bldP spid="22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0" y="165407"/>
            <a:ext cx="868093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Visualizing the crime data for all crimes reported in 31 garda stations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Garda boundaries from CSO 2011 Garda subdistrict data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Merging each crime category with boundary data.</a:t>
            </a: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54A89-0110-4ED7-982F-A4B63277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691"/>
            <a:ext cx="4303551" cy="3563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7AA63-FA58-4E90-B544-F541F7F23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2" y="1348924"/>
            <a:ext cx="4039999" cy="3563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FDC9-E827-4451-902A-4B2153D19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51" y="1348924"/>
            <a:ext cx="3848449" cy="3563454"/>
          </a:xfrm>
          <a:prstGeom prst="rect">
            <a:avLst/>
          </a:prstGeom>
        </p:spPr>
      </p:pic>
      <p:sp>
        <p:nvSpPr>
          <p:cNvPr id="10" name="Google Shape;189;p7">
            <a:extLst>
              <a:ext uri="{FF2B5EF4-FFF2-40B4-BE49-F238E27FC236}">
                <a16:creationId xmlns:a16="http://schemas.microsoft.com/office/drawing/2014/main" id="{B4208FEB-D6D3-4CDB-B575-6A8B15DFECC4}"/>
              </a:ext>
            </a:extLst>
          </p:cNvPr>
          <p:cNvSpPr txBox="1"/>
          <p:nvPr/>
        </p:nvSpPr>
        <p:spPr>
          <a:xfrm>
            <a:off x="0" y="4935375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Computing Distance to cc score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9;p7">
            <a:extLst>
              <a:ext uri="{FF2B5EF4-FFF2-40B4-BE49-F238E27FC236}">
                <a16:creationId xmlns:a16="http://schemas.microsoft.com/office/drawing/2014/main" id="{E4E70C59-F207-4E2C-9352-8E2DE7FDEBBB}"/>
              </a:ext>
            </a:extLst>
          </p:cNvPr>
          <p:cNvSpPr txBox="1"/>
          <p:nvPr/>
        </p:nvSpPr>
        <p:spPr>
          <a:xfrm>
            <a:off x="-36918" y="5401324"/>
            <a:ext cx="86809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Spire to 4204 properties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Near to city </a:t>
            </a: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properties have added advantage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0.34 * property distance from city </a:t>
            </a: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reduced from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score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884ED4-7CE8-4F17-B6F6-5D0D2D270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90" y="4987586"/>
            <a:ext cx="2297185" cy="172288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4870CA1-D879-4288-BEA1-66C63CD90BA8}"/>
              </a:ext>
            </a:extLst>
          </p:cNvPr>
          <p:cNvCxnSpPr>
            <a:cxnSpLocks/>
          </p:cNvCxnSpPr>
          <p:nvPr/>
        </p:nvCxnSpPr>
        <p:spPr>
          <a:xfrm>
            <a:off x="5243119" y="5603455"/>
            <a:ext cx="2382473" cy="64209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Arrow: Down 1">
            <a:extLst>
              <a:ext uri="{FF2B5EF4-FFF2-40B4-BE49-F238E27FC236}">
                <a16:creationId xmlns:a16="http://schemas.microsoft.com/office/drawing/2014/main" id="{A59FF73D-A970-4BDB-A80A-3B9AFBBEE0FE}"/>
              </a:ext>
            </a:extLst>
          </p:cNvPr>
          <p:cNvSpPr/>
          <p:nvPr/>
        </p:nvSpPr>
        <p:spPr>
          <a:xfrm rot="13992461">
            <a:off x="884203" y="4295156"/>
            <a:ext cx="394960" cy="6683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FB0A8A0-5B51-4E97-AE6C-38CAD4ECC881}"/>
              </a:ext>
            </a:extLst>
          </p:cNvPr>
          <p:cNvSpPr/>
          <p:nvPr/>
        </p:nvSpPr>
        <p:spPr>
          <a:xfrm rot="18694082">
            <a:off x="4808548" y="1396331"/>
            <a:ext cx="394960" cy="6683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D069157-11C1-4053-8D10-FDAC47E865D6}"/>
              </a:ext>
            </a:extLst>
          </p:cNvPr>
          <p:cNvSpPr/>
          <p:nvPr/>
        </p:nvSpPr>
        <p:spPr>
          <a:xfrm rot="18694082">
            <a:off x="8921701" y="1413574"/>
            <a:ext cx="394960" cy="6683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B3F8FF-77B6-48E2-8366-13B8A8A4BDC7}"/>
              </a:ext>
            </a:extLst>
          </p:cNvPr>
          <p:cNvSpPr/>
          <p:nvPr/>
        </p:nvSpPr>
        <p:spPr>
          <a:xfrm rot="18694082">
            <a:off x="741671" y="1450011"/>
            <a:ext cx="409391" cy="7080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77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15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109BDCCE-1896-4900-9F5B-6CCFEF0A1040}"/>
              </a:ext>
            </a:extLst>
          </p:cNvPr>
          <p:cNvSpPr txBox="1"/>
          <p:nvPr/>
        </p:nvSpPr>
        <p:spPr>
          <a:xfrm>
            <a:off x="-27316" y="-41151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analysis :</a:t>
            </a:r>
          </a:p>
        </p:txBody>
      </p:sp>
      <p:sp>
        <p:nvSpPr>
          <p:cNvPr id="6" name="Google Shape;189;p7">
            <a:extLst>
              <a:ext uri="{FF2B5EF4-FFF2-40B4-BE49-F238E27FC236}">
                <a16:creationId xmlns:a16="http://schemas.microsoft.com/office/drawing/2014/main" id="{B2FEB882-0BE3-4D81-A7C6-1A10F76EA499}"/>
              </a:ext>
            </a:extLst>
          </p:cNvPr>
          <p:cNvSpPr txBox="1"/>
          <p:nvPr/>
        </p:nvSpPr>
        <p:spPr>
          <a:xfrm>
            <a:off x="-87992" y="450970"/>
            <a:ext cx="833358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Overall sale scores = score of amenity walkability + score of crime rate + score of distance to city </a:t>
            </a: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It is computed for 2370 sale properties from daft.ie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Purchasing house is one of the biggest decision in life!!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location remains great asset in future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will be a careful consideration of surrounding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2B986-213C-41CA-A4C2-BEB0A0D3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6" y="2504435"/>
            <a:ext cx="7914679" cy="433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5EF64-CE7A-499B-91C7-350DE702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26" y="145995"/>
            <a:ext cx="3938937" cy="645636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2C12F5-7741-4A8D-B8D4-1389BFD03B68}"/>
              </a:ext>
            </a:extLst>
          </p:cNvPr>
          <p:cNvSpPr/>
          <p:nvPr/>
        </p:nvSpPr>
        <p:spPr>
          <a:xfrm>
            <a:off x="10084169" y="220058"/>
            <a:ext cx="1854959" cy="63821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265C21-58BD-4EE8-919C-F54B257EA083}"/>
              </a:ext>
            </a:extLst>
          </p:cNvPr>
          <p:cNvCxnSpPr>
            <a:cxnSpLocks/>
          </p:cNvCxnSpPr>
          <p:nvPr/>
        </p:nvCxnSpPr>
        <p:spPr>
          <a:xfrm flipH="1">
            <a:off x="2330710" y="450970"/>
            <a:ext cx="8333583" cy="198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295E77-1D29-4D57-BAE0-9FF1D102F525}"/>
              </a:ext>
            </a:extLst>
          </p:cNvPr>
          <p:cNvCxnSpPr>
            <a:cxnSpLocks/>
          </p:cNvCxnSpPr>
          <p:nvPr/>
        </p:nvCxnSpPr>
        <p:spPr>
          <a:xfrm flipH="1">
            <a:off x="6274965" y="450970"/>
            <a:ext cx="5134063" cy="198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16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109BDCCE-1896-4900-9F5B-6CCFEF0A1040}"/>
              </a:ext>
            </a:extLst>
          </p:cNvPr>
          <p:cNvSpPr txBox="1"/>
          <p:nvPr/>
        </p:nvSpPr>
        <p:spPr>
          <a:xfrm>
            <a:off x="0" y="163726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Rent analysis :</a:t>
            </a:r>
          </a:p>
        </p:txBody>
      </p:sp>
      <p:sp>
        <p:nvSpPr>
          <p:cNvPr id="6" name="Google Shape;189;p7">
            <a:extLst>
              <a:ext uri="{FF2B5EF4-FFF2-40B4-BE49-F238E27FC236}">
                <a16:creationId xmlns:a16="http://schemas.microsoft.com/office/drawing/2014/main" id="{B2FEB882-0BE3-4D81-A7C6-1A10F76EA499}"/>
              </a:ext>
            </a:extLst>
          </p:cNvPr>
          <p:cNvSpPr txBox="1"/>
          <p:nvPr/>
        </p:nvSpPr>
        <p:spPr>
          <a:xfrm>
            <a:off x="-64106" y="661942"/>
            <a:ext cx="868093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Overall rent scores = score of amenity walkability + score of crime rate + score of distance to city </a:t>
            </a: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It is computed for 1834 rent properties from daft.ie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variation on comparing score to rent price.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Rent does not vary much along with changes in scores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Landlords tends to overprice the properties!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71B8A-5C64-4EAE-A80D-B2207154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44" y="199780"/>
            <a:ext cx="3817376" cy="6328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3F911-E984-4E5C-9767-14ADA8E4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" y="2586909"/>
            <a:ext cx="7778649" cy="4241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D5F7BC-8956-4179-9077-652F76E6DE0C}"/>
              </a:ext>
            </a:extLst>
          </p:cNvPr>
          <p:cNvSpPr/>
          <p:nvPr/>
        </p:nvSpPr>
        <p:spPr>
          <a:xfrm>
            <a:off x="10180232" y="162170"/>
            <a:ext cx="1812407" cy="62920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220751-D0C0-485F-A537-1B804A62D03D}"/>
              </a:ext>
            </a:extLst>
          </p:cNvPr>
          <p:cNvCxnSpPr>
            <a:cxnSpLocks/>
          </p:cNvCxnSpPr>
          <p:nvPr/>
        </p:nvCxnSpPr>
        <p:spPr>
          <a:xfrm flipH="1">
            <a:off x="1813363" y="330087"/>
            <a:ext cx="8865822" cy="222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9C9E6-9893-4A60-84CD-7C7FE52119C0}"/>
              </a:ext>
            </a:extLst>
          </p:cNvPr>
          <p:cNvCxnSpPr>
            <a:cxnSpLocks/>
          </p:cNvCxnSpPr>
          <p:nvPr/>
        </p:nvCxnSpPr>
        <p:spPr>
          <a:xfrm flipH="1">
            <a:off x="6233021" y="330087"/>
            <a:ext cx="5201173" cy="225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7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17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89;p7">
            <a:extLst>
              <a:ext uri="{FF2B5EF4-FFF2-40B4-BE49-F238E27FC236}">
                <a16:creationId xmlns:a16="http://schemas.microsoft.com/office/drawing/2014/main" id="{B2FEB882-0BE3-4D81-A7C6-1A10F76EA499}"/>
              </a:ext>
            </a:extLst>
          </p:cNvPr>
          <p:cNvSpPr txBox="1"/>
          <p:nvPr/>
        </p:nvSpPr>
        <p:spPr>
          <a:xfrm>
            <a:off x="5593" y="978557"/>
            <a:ext cx="868093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Opening a retail store in an optimal location can help business grow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Helps urbanization of city and affects wider range of population</a:t>
            </a:r>
          </a:p>
        </p:txBody>
      </p:sp>
      <p:sp>
        <p:nvSpPr>
          <p:cNvPr id="3" name="Google Shape;191;p7">
            <a:extLst>
              <a:ext uri="{FF2B5EF4-FFF2-40B4-BE49-F238E27FC236}">
                <a16:creationId xmlns:a16="http://schemas.microsoft.com/office/drawing/2014/main" id="{8B0F3D21-2357-489C-A801-920F088B44C2}"/>
              </a:ext>
            </a:extLst>
          </p:cNvPr>
          <p:cNvSpPr/>
          <p:nvPr/>
        </p:nvSpPr>
        <p:spPr>
          <a:xfrm>
            <a:off x="1" y="121198"/>
            <a:ext cx="7625592" cy="78042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2;p7">
            <a:extLst>
              <a:ext uri="{FF2B5EF4-FFF2-40B4-BE49-F238E27FC236}">
                <a16:creationId xmlns:a16="http://schemas.microsoft.com/office/drawing/2014/main" id="{73435756-00D3-4F09-B7D1-410458B625F8}"/>
              </a:ext>
            </a:extLst>
          </p:cNvPr>
          <p:cNvSpPr txBox="1"/>
          <p:nvPr/>
        </p:nvSpPr>
        <p:spPr>
          <a:xfrm>
            <a:off x="-91852" y="122679"/>
            <a:ext cx="7625594" cy="84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tabLst/>
              <a:defRPr/>
            </a:pPr>
            <a:r>
              <a:rPr lang="en-GB" sz="48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4. Amenity Quantification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89;p7">
            <a:extLst>
              <a:ext uri="{FF2B5EF4-FFF2-40B4-BE49-F238E27FC236}">
                <a16:creationId xmlns:a16="http://schemas.microsoft.com/office/drawing/2014/main" id="{5507CD23-E186-43FA-BB34-C397C5102B64}"/>
              </a:ext>
            </a:extLst>
          </p:cNvPr>
          <p:cNvSpPr txBox="1"/>
          <p:nvPr/>
        </p:nvSpPr>
        <p:spPr>
          <a:xfrm>
            <a:off x="5593" y="1679175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K-means clustering:</a:t>
            </a:r>
          </a:p>
        </p:txBody>
      </p:sp>
      <p:sp>
        <p:nvSpPr>
          <p:cNvPr id="8" name="Google Shape;189;p7">
            <a:extLst>
              <a:ext uri="{FF2B5EF4-FFF2-40B4-BE49-F238E27FC236}">
                <a16:creationId xmlns:a16="http://schemas.microsoft.com/office/drawing/2014/main" id="{804C8B6E-1402-41FE-AE2D-089787716128}"/>
              </a:ext>
            </a:extLst>
          </p:cNvPr>
          <p:cNvSpPr txBox="1"/>
          <p:nvPr/>
        </p:nvSpPr>
        <p:spPr>
          <a:xfrm>
            <a:off x="5593" y="2151305"/>
            <a:ext cx="868093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Unsupervised Machine learning technique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 is carried out on 2370 sale properties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Divides data into K clusters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interested in placing amenity where there is no retail stores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= 10 is the optimal cluster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 4 (represented in blue) has 363 properties with zero retail stores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0A660F-791E-4E43-9636-97A77109F6DE}"/>
              </a:ext>
            </a:extLst>
          </p:cNvPr>
          <p:cNvSpPr/>
          <p:nvPr/>
        </p:nvSpPr>
        <p:spPr>
          <a:xfrm>
            <a:off x="10066790" y="121199"/>
            <a:ext cx="1979802" cy="453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BC6C643F-AD29-41C7-AA7F-37BC04D5478E}"/>
              </a:ext>
            </a:extLst>
          </p:cNvPr>
          <p:cNvSpPr/>
          <p:nvPr/>
        </p:nvSpPr>
        <p:spPr>
          <a:xfrm flipH="1">
            <a:off x="11046205" y="573608"/>
            <a:ext cx="947956" cy="1669409"/>
          </a:xfrm>
          <a:prstGeom prst="curvedRightArrow">
            <a:avLst>
              <a:gd name="adj1" fmla="val 25000"/>
              <a:gd name="adj2" fmla="val 7230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BBC5A3-3C8C-4971-A27F-5629ACB95A38}"/>
              </a:ext>
            </a:extLst>
          </p:cNvPr>
          <p:cNvSpPr txBox="1"/>
          <p:nvPr/>
        </p:nvSpPr>
        <p:spPr>
          <a:xfrm>
            <a:off x="10205208" y="226267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289381-5442-436A-BBA0-87F260DB8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20" y="734054"/>
            <a:ext cx="3235506" cy="2200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8DA46-4F5A-4B8A-AC8E-258F37C51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355" y="2856344"/>
            <a:ext cx="4719237" cy="37753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A09BC8-F4A6-457E-AF7B-42F26636C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23416"/>
            <a:ext cx="7122634" cy="14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30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18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Google Shape;189;p7">
            <a:extLst>
              <a:ext uri="{FF2B5EF4-FFF2-40B4-BE49-F238E27FC236}">
                <a16:creationId xmlns:a16="http://schemas.microsoft.com/office/drawing/2014/main" id="{5507CD23-E186-43FA-BB34-C397C5102B64}"/>
              </a:ext>
            </a:extLst>
          </p:cNvPr>
          <p:cNvSpPr txBox="1"/>
          <p:nvPr/>
        </p:nvSpPr>
        <p:spPr>
          <a:xfrm>
            <a:off x="80122" y="231233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 nearest neighbour regression:</a:t>
            </a:r>
          </a:p>
        </p:txBody>
      </p:sp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DF66D111-8ED7-4BB4-B439-246BB1433D49}"/>
              </a:ext>
            </a:extLst>
          </p:cNvPr>
          <p:cNvSpPr txBox="1"/>
          <p:nvPr/>
        </p:nvSpPr>
        <p:spPr>
          <a:xfrm>
            <a:off x="-2" y="865939"/>
            <a:ext cx="868093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Machine learning technique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match with closest neighbors of training set and get avg value of nearest neighbors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Property co-ordinates and walkable distance of collected retail stores as training set.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KNeighborsRegressor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metrics as “Haversine”;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 4 from k-means clustering is used as test set.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B37BC-24D3-4853-B24C-C1818823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2569451"/>
            <a:ext cx="12031754" cy="2143424"/>
          </a:xfrm>
          <a:prstGeom prst="rect">
            <a:avLst/>
          </a:prstGeom>
        </p:spPr>
      </p:pic>
      <p:sp>
        <p:nvSpPr>
          <p:cNvPr id="10" name="Google Shape;189;p7">
            <a:extLst>
              <a:ext uri="{FF2B5EF4-FFF2-40B4-BE49-F238E27FC236}">
                <a16:creationId xmlns:a16="http://schemas.microsoft.com/office/drawing/2014/main" id="{140BD5E2-E149-4188-AFE1-2228921EF3B3}"/>
              </a:ext>
            </a:extLst>
          </p:cNvPr>
          <p:cNvSpPr txBox="1"/>
          <p:nvPr/>
        </p:nvSpPr>
        <p:spPr>
          <a:xfrm>
            <a:off x="-2" y="4797038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1" kern="0" dirty="0">
                <a:solidFill>
                  <a:srgbClr val="000000"/>
                </a:solidFill>
                <a:latin typeface="Calibri"/>
                <a:cs typeface="Calibri"/>
              </a:rPr>
              <a:t>Retail store placement using predicted distance</a:t>
            </a:r>
            <a:r>
              <a:rPr lang="en-US" sz="1800" b="0" i="0" u="none" strike="noStrike" baseline="0" dirty="0">
                <a:latin typeface="NimbusRomNo9L-ReguItal"/>
              </a:rPr>
              <a:t>: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1" name="Google Shape;189;p7">
            <a:extLst>
              <a:ext uri="{FF2B5EF4-FFF2-40B4-BE49-F238E27FC236}">
                <a16:creationId xmlns:a16="http://schemas.microsoft.com/office/drawing/2014/main" id="{E79645BA-EE86-4662-BFFE-88C23131033D}"/>
              </a:ext>
            </a:extLst>
          </p:cNvPr>
          <p:cNvSpPr txBox="1"/>
          <p:nvPr/>
        </p:nvSpPr>
        <p:spPr>
          <a:xfrm>
            <a:off x="80123" y="5488544"/>
            <a:ext cx="868093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Subset of properties rather than working with all properties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Dublin 15 with more than 100000 population.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Placing a store affects large population.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Clonsilla</a:t>
            </a: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Dublin 15 has 18 properties with zero retail stores.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8AD78-28FC-4198-A07B-ED17BFDB57D5}"/>
              </a:ext>
            </a:extLst>
          </p:cNvPr>
          <p:cNvSpPr/>
          <p:nvPr/>
        </p:nvSpPr>
        <p:spPr>
          <a:xfrm>
            <a:off x="10662407" y="2527369"/>
            <a:ext cx="1529593" cy="2227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2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749900" y="701243"/>
            <a:ext cx="4876800" cy="7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tabLst/>
              <a:defRPr/>
            </a:pPr>
            <a:r>
              <a:rPr kumimoji="0" lang="en-GB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Outline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188300" y="5695184"/>
            <a:ext cx="2592140" cy="30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6316922" y="1164701"/>
            <a:ext cx="5125178" cy="5027874"/>
            <a:chOff x="6769050" y="1466711"/>
            <a:chExt cx="3953316" cy="3878260"/>
          </a:xfrm>
        </p:grpSpPr>
        <p:grpSp>
          <p:nvGrpSpPr>
            <p:cNvPr id="98" name="Google Shape;98;p2"/>
            <p:cNvGrpSpPr/>
            <p:nvPr/>
          </p:nvGrpSpPr>
          <p:grpSpPr>
            <a:xfrm>
              <a:off x="7259808" y="2276029"/>
              <a:ext cx="2971800" cy="653752"/>
              <a:chOff x="0" y="1251046"/>
              <a:chExt cx="8229600" cy="1261798"/>
            </a:xfrm>
          </p:grpSpPr>
          <p:sp>
            <p:nvSpPr>
              <p:cNvPr id="99" name="Google Shape;99;p2"/>
              <p:cNvSpPr/>
              <p:nvPr/>
            </p:nvSpPr>
            <p:spPr>
              <a:xfrm rot="10800000">
                <a:off x="0" y="1251046"/>
                <a:ext cx="8229600" cy="1261798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dk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 txBox="1"/>
              <p:nvPr/>
            </p:nvSpPr>
            <p:spPr>
              <a:xfrm>
                <a:off x="0" y="1251046"/>
                <a:ext cx="8229600" cy="81987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2. Data Used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>
              <a:off x="7259808" y="4919905"/>
              <a:ext cx="2971800" cy="425066"/>
              <a:chOff x="0" y="3750030"/>
              <a:chExt cx="8229600" cy="82041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0" y="3750030"/>
                <a:ext cx="8229600" cy="820415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178044" y="3938725"/>
                <a:ext cx="7913077" cy="44302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5. Conclusions</a:t>
                </a: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7259808" y="1466711"/>
              <a:ext cx="2971800" cy="653752"/>
              <a:chOff x="0" y="1251046"/>
              <a:chExt cx="8229600" cy="1261798"/>
            </a:xfrm>
          </p:grpSpPr>
          <p:sp>
            <p:nvSpPr>
              <p:cNvPr id="105" name="Google Shape;105;p2"/>
              <p:cNvSpPr/>
              <p:nvPr/>
            </p:nvSpPr>
            <p:spPr>
              <a:xfrm rot="10800000">
                <a:off x="0" y="1251046"/>
                <a:ext cx="8229600" cy="1261798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dk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 txBox="1"/>
              <p:nvPr/>
            </p:nvSpPr>
            <p:spPr>
              <a:xfrm>
                <a:off x="0" y="1251046"/>
                <a:ext cx="8229600" cy="81987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1.Introduction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2"/>
            <p:cNvGrpSpPr/>
            <p:nvPr/>
          </p:nvGrpSpPr>
          <p:grpSpPr>
            <a:xfrm>
              <a:off x="6769050" y="3085348"/>
              <a:ext cx="3953316" cy="869671"/>
              <a:chOff x="0" y="1251046"/>
              <a:chExt cx="8229600" cy="1261798"/>
            </a:xfrm>
          </p:grpSpPr>
          <p:sp>
            <p:nvSpPr>
              <p:cNvPr id="108" name="Google Shape;108;p2"/>
              <p:cNvSpPr/>
              <p:nvPr/>
            </p:nvSpPr>
            <p:spPr>
              <a:xfrm rot="10800000">
                <a:off x="0" y="1251046"/>
                <a:ext cx="8229600" cy="1261798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dk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 txBox="1"/>
              <p:nvPr/>
            </p:nvSpPr>
            <p:spPr>
              <a:xfrm>
                <a:off x="0" y="1251046"/>
                <a:ext cx="8229600" cy="81987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  <a:tabLst/>
                  <a:defRPr/>
                </a:pPr>
                <a:r>
                  <a:rPr kumimoji="0" lang="en-GB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3. </a:t>
                </a:r>
                <a:r>
                  <a:rPr lang="en-GB" sz="2800" kern="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Implementation and Analysis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2"/>
            <p:cNvGrpSpPr/>
            <p:nvPr/>
          </p:nvGrpSpPr>
          <p:grpSpPr>
            <a:xfrm>
              <a:off x="7259808" y="4110586"/>
              <a:ext cx="2971800" cy="653752"/>
              <a:chOff x="0" y="1251046"/>
              <a:chExt cx="8229600" cy="1261798"/>
            </a:xfrm>
          </p:grpSpPr>
          <p:sp>
            <p:nvSpPr>
              <p:cNvPr id="111" name="Google Shape;111;p2"/>
              <p:cNvSpPr/>
              <p:nvPr/>
            </p:nvSpPr>
            <p:spPr>
              <a:xfrm rot="10800000">
                <a:off x="0" y="1251046"/>
                <a:ext cx="8229600" cy="1261798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dk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 txBox="1"/>
              <p:nvPr/>
            </p:nvSpPr>
            <p:spPr>
              <a:xfrm>
                <a:off x="0" y="1251046"/>
                <a:ext cx="8229600" cy="81987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4.Amenity Quantification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121;p3">
            <a:extLst>
              <a:ext uri="{FF2B5EF4-FFF2-40B4-BE49-F238E27FC236}">
                <a16:creationId xmlns:a16="http://schemas.microsoft.com/office/drawing/2014/main" id="{46AF64D9-824E-48A8-B369-6BACCBD254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349154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1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19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DF66D111-8ED7-4BB4-B439-246BB1433D49}"/>
              </a:ext>
            </a:extLst>
          </p:cNvPr>
          <p:cNvSpPr txBox="1"/>
          <p:nvPr/>
        </p:nvSpPr>
        <p:spPr>
          <a:xfrm>
            <a:off x="0" y="1228544"/>
            <a:ext cx="724420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Computes destination co-ordinates given source co-ordinates ,walkable distance and bearing angle.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 is North , 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π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/2 is East ,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θ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π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South , 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θ 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 3 *</a:t>
            </a:r>
            <a:r>
              <a:rPr lang="el-GR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π</a:t>
            </a:r>
            <a:r>
              <a:rPr lang="en-US" sz="1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/2 is West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88E3-841E-4259-B4FA-F881F1B1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65" y="0"/>
            <a:ext cx="4974087" cy="494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DD014-02C6-444F-8C40-22CFD589F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" y="4854085"/>
            <a:ext cx="11676843" cy="1961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F9946-572F-473F-BBC1-6F21CAA2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" y="150763"/>
            <a:ext cx="5678270" cy="105042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397CB2-FCF9-4F4E-BE19-2A4624C7799D}"/>
              </a:ext>
            </a:extLst>
          </p:cNvPr>
          <p:cNvSpPr/>
          <p:nvPr/>
        </p:nvSpPr>
        <p:spPr>
          <a:xfrm>
            <a:off x="4991450" y="17238"/>
            <a:ext cx="2046913" cy="386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86E25-A38C-4C00-9631-30BBC359F183}"/>
              </a:ext>
            </a:extLst>
          </p:cNvPr>
          <p:cNvSpPr txBox="1"/>
          <p:nvPr/>
        </p:nvSpPr>
        <p:spPr>
          <a:xfrm>
            <a:off x="5121591" y="42408"/>
            <a:ext cx="222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Reverse haversine 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793507-7FC2-45D1-A7BD-37C9DDDF1299}"/>
              </a:ext>
            </a:extLst>
          </p:cNvPr>
          <p:cNvCxnSpPr/>
          <p:nvPr/>
        </p:nvCxnSpPr>
        <p:spPr>
          <a:xfrm rot="10800000" flipV="1">
            <a:off x="4135772" y="196295"/>
            <a:ext cx="855678" cy="47967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Google Shape;189;p7">
            <a:extLst>
              <a:ext uri="{FF2B5EF4-FFF2-40B4-BE49-F238E27FC236}">
                <a16:creationId xmlns:a16="http://schemas.microsoft.com/office/drawing/2014/main" id="{E2D3EDCA-4D33-41EB-AC33-87894B7592FB}"/>
              </a:ext>
            </a:extLst>
          </p:cNvPr>
          <p:cNvSpPr txBox="1"/>
          <p:nvPr/>
        </p:nvSpPr>
        <p:spPr>
          <a:xfrm>
            <a:off x="18717" y="2442295"/>
            <a:ext cx="722549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34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Portersgate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 Heights,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Clonsilla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, Dublin 15 and 44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Portersgate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 Court,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Clonsilla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, Dublin 15 which covers 12 properties out of 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Placing a retail store to the North of this property near coordinates [53.39359,-6.42039] and [53.39146, -6.42163] would cover most of the properties, in turn helping a large population.</a:t>
            </a:r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Predicted distance for 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34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Portersgate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 Heights,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cs typeface="Calibri"/>
              </a:rPr>
              <a:t>Clonsilla</a:t>
            </a: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</a:rPr>
              <a:t>, Dublin 15  is 0.735 Km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 Km radius from predicted store.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04E7699-B61D-46CE-AA97-0A69024DB94F}"/>
              </a:ext>
            </a:extLst>
          </p:cNvPr>
          <p:cNvSpPr/>
          <p:nvPr/>
        </p:nvSpPr>
        <p:spPr>
          <a:xfrm>
            <a:off x="5335398" y="5805182"/>
            <a:ext cx="372548" cy="184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59FE9EE-7190-46DB-BF3D-90B366B7A0A4}"/>
              </a:ext>
            </a:extLst>
          </p:cNvPr>
          <p:cNvSpPr/>
          <p:nvPr/>
        </p:nvSpPr>
        <p:spPr>
          <a:xfrm>
            <a:off x="5335398" y="6230693"/>
            <a:ext cx="372548" cy="184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97FC00-16C9-42E3-BCAA-DA145237F3BD}"/>
              </a:ext>
            </a:extLst>
          </p:cNvPr>
          <p:cNvSpPr/>
          <p:nvPr/>
        </p:nvSpPr>
        <p:spPr>
          <a:xfrm>
            <a:off x="7763058" y="5809726"/>
            <a:ext cx="820229" cy="15378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4D5E593-03A5-437D-B3A5-D34B79279C2E}"/>
              </a:ext>
            </a:extLst>
          </p:cNvPr>
          <p:cNvSpPr/>
          <p:nvPr/>
        </p:nvSpPr>
        <p:spPr>
          <a:xfrm>
            <a:off x="7744341" y="6230693"/>
            <a:ext cx="820229" cy="15706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86F2F9D-82D6-4C79-854B-2E2AE3B7623F}"/>
              </a:ext>
            </a:extLst>
          </p:cNvPr>
          <p:cNvCxnSpPr>
            <a:cxnSpLocks/>
          </p:cNvCxnSpPr>
          <p:nvPr/>
        </p:nvCxnSpPr>
        <p:spPr>
          <a:xfrm flipV="1">
            <a:off x="9831052" y="670000"/>
            <a:ext cx="833458" cy="903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360B0E4-68FB-49C0-8069-2AA5F37B84B2}"/>
              </a:ext>
            </a:extLst>
          </p:cNvPr>
          <p:cNvSpPr txBox="1"/>
          <p:nvPr/>
        </p:nvSpPr>
        <p:spPr>
          <a:xfrm rot="21349040">
            <a:off x="9854822" y="768588"/>
            <a:ext cx="917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100" b="1" dirty="0">
                <a:solidFill>
                  <a:srgbClr val="FF0000"/>
                </a:solidFill>
              </a:rPr>
              <a:t>KM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CABB0-F9C4-481D-8BEE-E294A40F0BEB}"/>
              </a:ext>
            </a:extLst>
          </p:cNvPr>
          <p:cNvSpPr/>
          <p:nvPr/>
        </p:nvSpPr>
        <p:spPr>
          <a:xfrm>
            <a:off x="8595468" y="300828"/>
            <a:ext cx="2437148" cy="24640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CB82E-FA03-4A23-B672-8921AD3C7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64" y="623510"/>
            <a:ext cx="283318" cy="283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E0D726-20F0-492D-85FB-FFFACBED8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27" y="487764"/>
            <a:ext cx="328366" cy="334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0E1821-16E9-4805-AF78-9BA087343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197" y="635700"/>
            <a:ext cx="289101" cy="28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C37101-3AF5-48DE-827F-9B88B75A0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66" y="619125"/>
            <a:ext cx="283318" cy="310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8AD79-2C94-48EB-866A-22BBD4B5B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83" y="1502345"/>
            <a:ext cx="310551" cy="310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F6E29-B6A2-4545-BB99-7E123C8D7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2" y="1811562"/>
            <a:ext cx="283318" cy="3043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1487D-BC02-43C0-90AB-2E9ACE8C6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8" y="1951387"/>
            <a:ext cx="283318" cy="3043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745B9D-2CE9-481F-BB05-C9EED751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06" y="2221434"/>
            <a:ext cx="283318" cy="3043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237C2D-6385-4B0B-806D-D0383D102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393" y="2290104"/>
            <a:ext cx="283318" cy="304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EB9A8-1F9B-45D2-8A4F-74AE7A701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9" y="2197406"/>
            <a:ext cx="283318" cy="3043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A2C136-17EE-4282-99A0-B637B8BCC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61" y="2485028"/>
            <a:ext cx="283318" cy="3043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927820-4303-4157-A08B-5B65C992C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333" y1="18611" x2="43056" y2="14167"/>
                        <a14:foregroundMark x1="44167" y1="14167" x2="56111" y2="13611"/>
                        <a14:foregroundMark x1="56111" y1="13889" x2="65278" y2="17222"/>
                        <a14:foregroundMark x1="65278" y1="17222" x2="74722" y2="27500"/>
                        <a14:foregroundMark x1="75278" y1="28333" x2="77778" y2="45278"/>
                        <a14:foregroundMark x1="77500" y1="45278" x2="65556" y2="69444"/>
                        <a14:foregroundMark x1="65833" y1="68333" x2="50000" y2="85556"/>
                        <a14:foregroundMark x1="50000" y1="85556" x2="31111" y2="63056"/>
                        <a14:foregroundMark x1="30833" y1="62500" x2="22500" y2="44444"/>
                        <a14:foregroundMark x1="22500" y1="44444" x2="25833" y2="28611"/>
                        <a14:foregroundMark x1="25556" y1="28056" x2="33056" y2="18889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17" y="1695962"/>
            <a:ext cx="283318" cy="3043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F0C94-3740-4FA3-824C-0F7B6DCAA1BC}"/>
              </a:ext>
            </a:extLst>
          </p:cNvPr>
          <p:cNvCxnSpPr/>
          <p:nvPr/>
        </p:nvCxnSpPr>
        <p:spPr>
          <a:xfrm>
            <a:off x="9985357" y="1532834"/>
            <a:ext cx="0" cy="946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2937DC-6BA4-4BDB-94E3-EEA0DEBFAFFC}"/>
              </a:ext>
            </a:extLst>
          </p:cNvPr>
          <p:cNvSpPr txBox="1"/>
          <p:nvPr/>
        </p:nvSpPr>
        <p:spPr>
          <a:xfrm>
            <a:off x="9951054" y="1781356"/>
            <a:ext cx="1058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0.735 KM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21A1C57-3134-4B5C-84B9-79E27D44FBD1}"/>
              </a:ext>
            </a:extLst>
          </p:cNvPr>
          <p:cNvSpPr/>
          <p:nvPr/>
        </p:nvSpPr>
        <p:spPr>
          <a:xfrm>
            <a:off x="29675" y="5809726"/>
            <a:ext cx="11505100" cy="1623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4697DE-C41B-4190-93EF-8FE829C20105}"/>
              </a:ext>
            </a:extLst>
          </p:cNvPr>
          <p:cNvCxnSpPr/>
          <p:nvPr/>
        </p:nvCxnSpPr>
        <p:spPr>
          <a:xfrm flipV="1">
            <a:off x="1752600" y="4233077"/>
            <a:ext cx="5491609" cy="15518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5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3" grpId="0" animBg="1"/>
      <p:bldP spid="45" grpId="0" animBg="1"/>
      <p:bldP spid="59" grpId="0"/>
      <p:bldP spid="7" grpId="0" animBg="1"/>
      <p:bldP spid="48" grpId="0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20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386D8-1A4E-458F-B095-5000DEE27940}"/>
              </a:ext>
            </a:extLst>
          </p:cNvPr>
          <p:cNvSpPr txBox="1"/>
          <p:nvPr/>
        </p:nvSpPr>
        <p:spPr>
          <a:xfrm>
            <a:off x="6537533" y="3501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EB628-8DAD-44B0-BEB2-083115FCB48F}"/>
              </a:ext>
            </a:extLst>
          </p:cNvPr>
          <p:cNvSpPr txBox="1"/>
          <p:nvPr/>
        </p:nvSpPr>
        <p:spPr>
          <a:xfrm>
            <a:off x="5964964" y="3190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DF66D111-8ED7-4BB4-B439-246BB1433D49}"/>
              </a:ext>
            </a:extLst>
          </p:cNvPr>
          <p:cNvSpPr txBox="1"/>
          <p:nvPr/>
        </p:nvSpPr>
        <p:spPr>
          <a:xfrm>
            <a:off x="83890" y="1839480"/>
            <a:ext cx="12105315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puts a perspective on how external factors affects the property price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 properties have variation very sensitive to the surrounding factors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many external factors affecting the price. Future work can include more external factors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can be extended to create property recommendation system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placement model can be extended for various amenities like bus stop , garda , schools etc. as principle remains same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work can include details like site information , spending power of people in that area , income for that area</a:t>
            </a:r>
          </a:p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endParaRPr lang="en-US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Study mainly focus on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sustainability and walkability, which are the mainstream agenda items for government to move society towards a greener lifestyle. Model helps to inform the government of the areas that need better infrastructure for efficient urbanization and betterment of Dublin city.</a:t>
            </a:r>
            <a:endParaRPr lang="en-US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1;p7">
            <a:extLst>
              <a:ext uri="{FF2B5EF4-FFF2-40B4-BE49-F238E27FC236}">
                <a16:creationId xmlns:a16="http://schemas.microsoft.com/office/drawing/2014/main" id="{2811B7C8-BB44-4BCD-AB7B-FCECA5B3EBF4}"/>
              </a:ext>
            </a:extLst>
          </p:cNvPr>
          <p:cNvSpPr/>
          <p:nvPr/>
        </p:nvSpPr>
        <p:spPr>
          <a:xfrm>
            <a:off x="83890" y="715629"/>
            <a:ext cx="4169328" cy="77322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2;p7">
            <a:extLst>
              <a:ext uri="{FF2B5EF4-FFF2-40B4-BE49-F238E27FC236}">
                <a16:creationId xmlns:a16="http://schemas.microsoft.com/office/drawing/2014/main" id="{2731D5C1-17DE-4F17-A691-CA6960FB5C8C}"/>
              </a:ext>
            </a:extLst>
          </p:cNvPr>
          <p:cNvSpPr txBox="1"/>
          <p:nvPr/>
        </p:nvSpPr>
        <p:spPr>
          <a:xfrm>
            <a:off x="0" y="777378"/>
            <a:ext cx="6686027" cy="77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5. Conclusion 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12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1DAD-4254-47E3-AD01-EA1E998F6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32420"/>
            <a:ext cx="6389619" cy="1132513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A good number of interactions with </a:t>
            </a:r>
            <a:r>
              <a:rPr lang="en-GB" sz="2000" dirty="0" err="1"/>
              <a:t>Dr.</a:t>
            </a:r>
            <a:r>
              <a:rPr lang="en-GB" sz="2000" dirty="0"/>
              <a:t> Alan F. Smeaton </a:t>
            </a:r>
            <a:r>
              <a:rPr lang="en-US" sz="2000" dirty="0">
                <a:solidFill>
                  <a:schemeClr val="tx1"/>
                </a:solidFill>
              </a:rPr>
              <a:t>throughout the research led to better analysis and results!!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7B79-2462-4A25-B638-3E4F2AB4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61" y="0"/>
            <a:ext cx="56737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9AFE0F-4781-452E-908A-A4C386450B3D}"/>
              </a:ext>
            </a:extLst>
          </p:cNvPr>
          <p:cNvSpPr txBox="1">
            <a:spLocks/>
          </p:cNvSpPr>
          <p:nvPr/>
        </p:nvSpPr>
        <p:spPr>
          <a:xfrm>
            <a:off x="-1571537" y="280355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421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591671"/>
            <a:ext cx="12192000" cy="84865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49899" y="701243"/>
            <a:ext cx="6295669" cy="7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tabLst/>
              <a:defRPr/>
            </a:pPr>
            <a:r>
              <a:rPr kumimoji="0" lang="en-GB" sz="5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Introduction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49900" y="5509851"/>
            <a:ext cx="11342454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Quality of Life Scoring Matrix was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produced by the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Minkun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Kim(MCM student) in 2019. It compared the Quality of Life at </a:t>
            </a:r>
            <a:r>
              <a:rPr lang="en-GB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random points in Dublin.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QoL indicator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–&gt; </a:t>
            </a:r>
            <a:r>
              <a:rPr lang="en-US" b="1" kern="0" dirty="0">
                <a:solidFill>
                  <a:srgbClr val="000000"/>
                </a:solidFill>
                <a:latin typeface="Calibri"/>
                <a:cs typeface="Calibri"/>
              </a:rPr>
              <a:t>accessibility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GB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1900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amenities,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GB" b="1" kern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did not provide deep insights on affects of walkability on house price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9349154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2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" name="Google Shape;327;p15">
            <a:extLst>
              <a:ext uri="{FF2B5EF4-FFF2-40B4-BE49-F238E27FC236}">
                <a16:creationId xmlns:a16="http://schemas.microsoft.com/office/drawing/2014/main" id="{51DAC21F-26FB-46B8-ABB7-AD6349C164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0470" y="1468644"/>
            <a:ext cx="8162488" cy="401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0" y="364445"/>
            <a:ext cx="10685962" cy="7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Aim: To analyse the impact of external factors on house price  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0" y="5392067"/>
            <a:ext cx="11323419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Input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000" b="1" kern="0" dirty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4204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properties(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rent+sale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 from daft.ie  (not random points) + </a:t>
            </a:r>
            <a:r>
              <a:rPr lang="en-GB" sz="2000" b="1" kern="0" dirty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6782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amenities (not </a:t>
            </a:r>
            <a:r>
              <a:rPr lang="en-GB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1900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 and 18 categories + Importance Weights + crime data + distance to city centre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9448800" y="64234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76113-575B-446D-9981-CE632FFDC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74" y="1140847"/>
            <a:ext cx="4089313" cy="3916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FBF-6672-4992-A8C9-E0953F85F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87" y="1140847"/>
            <a:ext cx="3799037" cy="3921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71FE6-0404-40EC-A4E0-84915A884614}"/>
              </a:ext>
            </a:extLst>
          </p:cNvPr>
          <p:cNvSpPr txBox="1"/>
          <p:nvPr/>
        </p:nvSpPr>
        <p:spPr>
          <a:xfrm>
            <a:off x="2390862" y="5101634"/>
            <a:ext cx="68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 properties(D01-D24)                   Sale properties(D01-D24)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6"/>
          <p:cNvGrpSpPr/>
          <p:nvPr/>
        </p:nvGrpSpPr>
        <p:grpSpPr>
          <a:xfrm>
            <a:off x="5932832" y="635374"/>
            <a:ext cx="4484074" cy="2186050"/>
            <a:chOff x="7573912" y="49158"/>
            <a:chExt cx="4484074" cy="2186050"/>
          </a:xfrm>
        </p:grpSpPr>
        <p:sp>
          <p:nvSpPr>
            <p:cNvPr id="158" name="Google Shape;158;p6"/>
            <p:cNvSpPr/>
            <p:nvPr/>
          </p:nvSpPr>
          <p:spPr>
            <a:xfrm>
              <a:off x="7573912" y="49158"/>
              <a:ext cx="4484074" cy="218605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7933142" y="743474"/>
              <a:ext cx="37044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Q. Walkability ?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6"/>
          <p:cNvSpPr txBox="1"/>
          <p:nvPr/>
        </p:nvSpPr>
        <p:spPr>
          <a:xfrm>
            <a:off x="93124" y="878476"/>
            <a:ext cx="491747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tabLst/>
              <a:defRPr/>
            </a:pPr>
            <a:r>
              <a:rPr lang="en-GB" sz="24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Walkability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Destinations (6782 amenities)</a:t>
            </a:r>
            <a:endParaRPr lang="en-GB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Origins (</a:t>
            </a:r>
            <a:r>
              <a:rPr lang="en-GB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4204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properties in D01-D24)                        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Euclidean</a:t>
            </a:r>
            <a:r>
              <a:rPr lang="en-GB" sz="2400" kern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Distance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Footpath Distance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Calculated all within 1 Km radius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sldNum" idx="12"/>
          </p:nvPr>
        </p:nvSpPr>
        <p:spPr>
          <a:xfrm>
            <a:off x="9448800" y="644628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93124" y="494950"/>
            <a:ext cx="5175703" cy="601490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749702" y="46415"/>
            <a:ext cx="3908092" cy="83206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b="1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en-GB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oncept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to compute property score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 rot="1510574">
            <a:off x="9087128" y="2352854"/>
            <a:ext cx="2812076" cy="2088905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9319782" y="3029949"/>
            <a:ext cx="27790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Q.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Crime rate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?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 rot="3748241">
            <a:off x="9804799" y="4184084"/>
            <a:ext cx="1889432" cy="2320155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9937132" y="4929619"/>
            <a:ext cx="2494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Q. Distance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To CC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5932832" y="4198845"/>
            <a:ext cx="21141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Quality of Life?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5BD3-0193-4A8C-BC78-39A48AF6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38" y="3226591"/>
            <a:ext cx="3695453" cy="277043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AFA73C-B4CE-4922-B416-BDC731F05B70}"/>
              </a:ext>
            </a:extLst>
          </p:cNvPr>
          <p:cNvSpPr/>
          <p:nvPr/>
        </p:nvSpPr>
        <p:spPr>
          <a:xfrm>
            <a:off x="88181" y="3103928"/>
            <a:ext cx="5154392" cy="33776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SzPts val="2400"/>
            </a:pP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-US" sz="2400" b="1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Crime</a:t>
            </a: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</a:p>
          <a:p>
            <a:pPr marL="342900" indent="-342900">
              <a:buClr>
                <a:srgbClr val="000000"/>
              </a:buClr>
              <a:buSzPts val="2400"/>
              <a:buFontTx/>
              <a:buChar char="-"/>
            </a:pP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Crime reported from 2007-2018</a:t>
            </a:r>
          </a:p>
          <a:p>
            <a:pPr>
              <a:buClr>
                <a:srgbClr val="000000"/>
              </a:buClr>
              <a:buSzPts val="2400"/>
            </a:pP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Categories</a:t>
            </a:r>
          </a:p>
          <a:p>
            <a:pPr marL="342900" indent="-34290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Severe</a:t>
            </a:r>
          </a:p>
          <a:p>
            <a:pPr marL="342900" indent="-34290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Moderate</a:t>
            </a:r>
          </a:p>
          <a:p>
            <a:pPr marL="342900" indent="-34290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Minor</a:t>
            </a:r>
          </a:p>
          <a:p>
            <a:pPr>
              <a:buClr>
                <a:srgbClr val="000000"/>
              </a:buClr>
              <a:buSzPts val="2400"/>
            </a:pPr>
            <a:r>
              <a:rPr lang="en-US" sz="2400" b="1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Distance to City Centre</a:t>
            </a:r>
            <a:r>
              <a:rPr lang="en-US" sz="2400" kern="0" dirty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: Distance from Spire to each property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0" y="746866"/>
            <a:ext cx="86809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Amenity and Property Data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5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83890" y="52970"/>
            <a:ext cx="3850547" cy="84865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83890" y="147524"/>
            <a:ext cx="4353886" cy="7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Data Used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73487-F0A6-4C99-B94E-EAF12D4F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60" y="40199"/>
            <a:ext cx="8114950" cy="1238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C635E-5457-48C6-B842-E5B200CC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69" y="1300236"/>
            <a:ext cx="5405306" cy="321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2AA3-B085-4ECB-8781-CEDD0334D054}"/>
              </a:ext>
            </a:extLst>
          </p:cNvPr>
          <p:cNvSpPr txBox="1"/>
          <p:nvPr/>
        </p:nvSpPr>
        <p:spPr>
          <a:xfrm>
            <a:off x="6189408" y="1278797"/>
            <a:ext cx="41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Sample properties on a Map </a:t>
            </a:r>
          </a:p>
        </p:txBody>
      </p:sp>
      <p:sp>
        <p:nvSpPr>
          <p:cNvPr id="7" name="Google Shape;204;p8">
            <a:extLst>
              <a:ext uri="{FF2B5EF4-FFF2-40B4-BE49-F238E27FC236}">
                <a16:creationId xmlns:a16="http://schemas.microsoft.com/office/drawing/2014/main" id="{0C2ADEBD-49C6-45DF-8ED6-C7527F8C3CFE}"/>
              </a:ext>
            </a:extLst>
          </p:cNvPr>
          <p:cNvSpPr txBox="1"/>
          <p:nvPr/>
        </p:nvSpPr>
        <p:spPr>
          <a:xfrm>
            <a:off x="239919" y="1632203"/>
            <a:ext cx="4197857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GB" sz="1600" b="1" dirty="0">
                <a:latin typeface="NimbusRomNo9L-Regu"/>
                <a:sym typeface="Calibri"/>
              </a:rPr>
              <a:t>Categories(Extracted from </a:t>
            </a:r>
            <a:r>
              <a:rPr lang="en-US" sz="1600" b="1" i="0" u="none" strike="noStrike" baseline="0" dirty="0">
                <a:latin typeface="NimbusRomNo9L-Regu"/>
              </a:rPr>
              <a:t>management-ware Google Maps Contact Extractor V2.0)</a:t>
            </a:r>
            <a:r>
              <a:rPr lang="en-GB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Banks : 160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Bus Stops : 2,383</a:t>
            </a:r>
            <a:r>
              <a:rPr lang="en-US" sz="1600" b="0" i="0" u="none" strike="noStrike" baseline="0" dirty="0">
                <a:latin typeface="CMSY1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Cafes and Pubs : 616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Colleges and Universities : 158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Fire Stations : 14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Garda Stations : 31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General Practitioners : 167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Gym, Swimming pool, Yoga : 380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Hospitals : 255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Hotels and Restaurants : 632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Libraries : 87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Pharmacies : 331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Post Offices : 135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Primary and Secondary Schools : 481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Religious Activities : 85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Retail Stores : 464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Sports Facilities : 311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NimbusRomNo9L-Regu"/>
              </a:rPr>
              <a:t>Train and Tram Stations : 92</a:t>
            </a:r>
            <a:endParaRPr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05477-7A7A-4827-B2BF-60E89396E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04" y="4534784"/>
            <a:ext cx="6133551" cy="2283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-58723" y="0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6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04;p8">
            <a:extLst>
              <a:ext uri="{FF2B5EF4-FFF2-40B4-BE49-F238E27FC236}">
                <a16:creationId xmlns:a16="http://schemas.microsoft.com/office/drawing/2014/main" id="{254B37D5-6C90-46CD-AE94-E24782FF3746}"/>
              </a:ext>
            </a:extLst>
          </p:cNvPr>
          <p:cNvSpPr txBox="1"/>
          <p:nvPr/>
        </p:nvSpPr>
        <p:spPr>
          <a:xfrm>
            <a:off x="230065" y="1169511"/>
            <a:ext cx="7628954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Severe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Attempts or threats to murder, assaults, harassment and related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Kidnapping and related offences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Robbery, extortion and hijacking offences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1" i="0" u="none" strike="noStrike" baseline="0" dirty="0">
                <a:latin typeface="NimbusRomNo9L-Regu"/>
              </a:rPr>
              <a:t>Moderate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Burglary and related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Fraud, deception and related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Dangerous or negligent acts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Damage to property and to the environment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Weapons and Explosives Offences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CMSY10"/>
              </a:rPr>
              <a:t> </a:t>
            </a:r>
            <a:r>
              <a:rPr lang="en-US" sz="1800" b="1" i="0" u="none" strike="noStrike" baseline="0" dirty="0">
                <a:latin typeface="NimbusRomNo9L-Regu"/>
              </a:rPr>
              <a:t>Minor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Theft and related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Controlled drug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Public order and other social code offences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Offences against government, justice procedures and </a:t>
            </a:r>
            <a:r>
              <a:rPr lang="en-US" sz="1800" b="0" i="0" u="none" strike="noStrike" baseline="0" dirty="0" err="1">
                <a:latin typeface="NimbusRomNo9L-Regu"/>
              </a:rPr>
              <a:t>organisation</a:t>
            </a:r>
            <a:r>
              <a:rPr lang="en-US" sz="1800" b="0" i="0" u="none" strike="noStrike" baseline="0" dirty="0">
                <a:latin typeface="NimbusRomNo9L-Regu"/>
              </a:rPr>
              <a:t> of crime</a:t>
            </a:r>
            <a:endParaRPr lang="en-GB" sz="1600" b="1" dirty="0">
              <a:latin typeface="NimbusRomNo9L-Regu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B9C1-1281-4780-B23E-3332D9CD86B8}"/>
              </a:ext>
            </a:extLst>
          </p:cNvPr>
          <p:cNvSpPr txBox="1"/>
          <p:nvPr/>
        </p:nvSpPr>
        <p:spPr>
          <a:xfrm>
            <a:off x="85670" y="523180"/>
            <a:ext cx="89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Crime reported from 2007 to 2018 is collected from Central Statistics Office(CSO)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12 categories of crime subdivided into 3 main categories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BFEEC-1998-4CC6-94A0-22A001AB3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4" y="1948206"/>
            <a:ext cx="5253798" cy="3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-58723" y="0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Population and Density Data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7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B9C1-1281-4780-B23E-3332D9CD86B8}"/>
              </a:ext>
            </a:extLst>
          </p:cNvPr>
          <p:cNvSpPr txBox="1"/>
          <p:nvPr/>
        </p:nvSpPr>
        <p:spPr>
          <a:xfrm>
            <a:off x="77397" y="409901"/>
            <a:ext cx="854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Electoral division data gathered from </a:t>
            </a:r>
            <a:r>
              <a:rPr lang="en-US" sz="1800" b="0" i="0" u="none" strike="noStrike" baseline="0" dirty="0">
                <a:latin typeface="NimbusRomNo9L-Regu"/>
                <a:hlinkClick r:id="rId3"/>
              </a:rPr>
              <a:t>www.citypopulation.de/en/ireland/dublin/</a:t>
            </a:r>
            <a:r>
              <a:rPr lang="en-US" sz="1800" b="0" i="0" u="none" strike="noStrike" baseline="0" dirty="0">
                <a:latin typeface="NimbusRomNo9L-Regu"/>
              </a:rPr>
              <a:t> website (based on 2016 census data)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259 electoral division in Dublin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8096A-30D7-4011-A518-94693D032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" y="1299026"/>
            <a:ext cx="6356959" cy="364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F8166-7081-4B64-86B0-83F699D62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23" y="1048006"/>
            <a:ext cx="5532275" cy="3935056"/>
          </a:xfrm>
          <a:prstGeom prst="rect">
            <a:avLst/>
          </a:prstGeom>
        </p:spPr>
      </p:pic>
      <p:sp>
        <p:nvSpPr>
          <p:cNvPr id="11" name="Google Shape;189;p7">
            <a:extLst>
              <a:ext uri="{FF2B5EF4-FFF2-40B4-BE49-F238E27FC236}">
                <a16:creationId xmlns:a16="http://schemas.microsoft.com/office/drawing/2014/main" id="{B4F4043D-41A9-4D06-BB3B-DD81683B9534}"/>
              </a:ext>
            </a:extLst>
          </p:cNvPr>
          <p:cNvSpPr txBox="1"/>
          <p:nvPr/>
        </p:nvSpPr>
        <p:spPr>
          <a:xfrm>
            <a:off x="-2" y="5286814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City Centre Data</a:t>
            </a:r>
            <a:r>
              <a:rPr lang="en-GB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472E-D971-4C00-AB8B-06CCD99BAE9F}"/>
              </a:ext>
            </a:extLst>
          </p:cNvPr>
          <p:cNvSpPr txBox="1"/>
          <p:nvPr/>
        </p:nvSpPr>
        <p:spPr>
          <a:xfrm>
            <a:off x="68059" y="5956422"/>
            <a:ext cx="854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Distance to each property from Spire (city </a:t>
            </a:r>
            <a:r>
              <a:rPr lang="en-US" dirty="0" err="1">
                <a:latin typeface="NimbusRomNo9L-Regu"/>
              </a:rPr>
              <a:t>centre</a:t>
            </a:r>
            <a:r>
              <a:rPr lang="en-US" dirty="0">
                <a:latin typeface="NimbusRomNo9L-Regu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Less score for isolated areas/far from city </a:t>
            </a:r>
            <a:r>
              <a:rPr lang="en-US" dirty="0" err="1">
                <a:latin typeface="NimbusRomNo9L-Regu"/>
              </a:rPr>
              <a:t>centre</a:t>
            </a:r>
            <a:r>
              <a:rPr lang="en-US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42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-5" y="3817099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Population and Density Data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sldNum" idx="12"/>
          </p:nvPr>
        </p:nvSpPr>
        <p:spPr>
          <a:xfrm>
            <a:off x="9448800" y="6527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kern="0" dirty="0"/>
              <a:t>8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B9C1-1281-4780-B23E-3332D9CD86B8}"/>
              </a:ext>
            </a:extLst>
          </p:cNvPr>
          <p:cNvSpPr txBox="1"/>
          <p:nvPr/>
        </p:nvSpPr>
        <p:spPr>
          <a:xfrm>
            <a:off x="-5" y="4278764"/>
            <a:ext cx="965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>
                <a:latin typeface="NimbusRomNo9L-Regu"/>
              </a:rPr>
              <a:t>c</a:t>
            </a:r>
            <a:r>
              <a:rPr lang="en-US" sz="1800" b="0" i="0" u="none" strike="noStrike" baseline="0" dirty="0" err="1">
                <a:latin typeface="NimbusRomNo9L-Regu"/>
              </a:rPr>
              <a:t>itypopulation</a:t>
            </a:r>
            <a:r>
              <a:rPr lang="en-US" sz="1800" b="0" i="0" u="none" strike="noStrike" baseline="0" dirty="0">
                <a:latin typeface="NimbusRomNo9L-Regu"/>
              </a:rPr>
              <a:t> website which contains population and density of each electoral division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259 electoral divisions in Dublin.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Each electoral division are manually mapped to postal districts using postal boundaries given by Dublin Housing observatory.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11" name="Google Shape;189;p7">
            <a:extLst>
              <a:ext uri="{FF2B5EF4-FFF2-40B4-BE49-F238E27FC236}">
                <a16:creationId xmlns:a16="http://schemas.microsoft.com/office/drawing/2014/main" id="{B4F4043D-41A9-4D06-BB3B-DD81683B9534}"/>
              </a:ext>
            </a:extLst>
          </p:cNvPr>
          <p:cNvSpPr txBox="1"/>
          <p:nvPr/>
        </p:nvSpPr>
        <p:spPr>
          <a:xfrm>
            <a:off x="9336" y="5400693"/>
            <a:ext cx="86809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28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City Centre Data</a:t>
            </a:r>
            <a:r>
              <a:rPr lang="en-GB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472E-D971-4C00-AB8B-06CCD99BAE9F}"/>
              </a:ext>
            </a:extLst>
          </p:cNvPr>
          <p:cNvSpPr txBox="1"/>
          <p:nvPr/>
        </p:nvSpPr>
        <p:spPr>
          <a:xfrm>
            <a:off x="9336" y="5923873"/>
            <a:ext cx="854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Distance is calculated for all 4204 properties using Google distance matrix API.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9652A-C1F8-4CC8-BFD3-22E0575FEAE6}"/>
              </a:ext>
            </a:extLst>
          </p:cNvPr>
          <p:cNvSpPr txBox="1"/>
          <p:nvPr/>
        </p:nvSpPr>
        <p:spPr>
          <a:xfrm>
            <a:off x="-2" y="62885"/>
            <a:ext cx="6220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: Property Data</a:t>
            </a:r>
            <a:endParaRPr lang="en-US" sz="2800" b="1" kern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2675-58CB-4531-B09D-6222B213AC10}"/>
              </a:ext>
            </a:extLst>
          </p:cNvPr>
          <p:cNvSpPr txBox="1"/>
          <p:nvPr/>
        </p:nvSpPr>
        <p:spPr>
          <a:xfrm>
            <a:off x="9336" y="463561"/>
            <a:ext cx="854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4204 properties </a:t>
            </a:r>
            <a:r>
              <a:rPr lang="en-US" dirty="0">
                <a:latin typeface="NimbusRomNo9L-Regu"/>
              </a:rPr>
              <a:t>are scraped from daft.ie website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Da</a:t>
            </a:r>
            <a:r>
              <a:rPr lang="en-US" dirty="0">
                <a:latin typeface="NimbusRomNo9L-Regu"/>
              </a:rPr>
              <a:t>ta includes both rent and sale properties</a:t>
            </a:r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8F65D-0432-47D5-BBC6-46B94FDE7D6C}"/>
              </a:ext>
            </a:extLst>
          </p:cNvPr>
          <p:cNvSpPr txBox="1"/>
          <p:nvPr/>
        </p:nvSpPr>
        <p:spPr>
          <a:xfrm>
            <a:off x="-2" y="1057143"/>
            <a:ext cx="6220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: Amenity Data</a:t>
            </a:r>
            <a:endParaRPr lang="en-US" sz="2800" b="1" kern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E69C1-426B-45A5-9236-A5ABA1ABBF72}"/>
              </a:ext>
            </a:extLst>
          </p:cNvPr>
          <p:cNvSpPr txBox="1"/>
          <p:nvPr/>
        </p:nvSpPr>
        <p:spPr>
          <a:xfrm>
            <a:off x="0" y="1447960"/>
            <a:ext cx="854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NimbusRomNo9L-Regu"/>
              </a:rPr>
              <a:t>6782 amenities extracted from </a:t>
            </a:r>
            <a:r>
              <a:rPr lang="en-US" sz="1800" b="1" i="0" u="none" strike="noStrike" baseline="0" dirty="0">
                <a:latin typeface="NimbusRomNo9L-Regu"/>
              </a:rPr>
              <a:t>management-ware Google Maps Contact Extractor V2.0 software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Data is collected for each postal code and sub areas and combined, cleaned to form final data set</a:t>
            </a:r>
            <a:endParaRPr lang="en-US" sz="1800" i="0" u="none" strike="noStrike" baseline="0" dirty="0">
              <a:latin typeface="NimbusRomNo9L-Regu"/>
            </a:endParaRPr>
          </a:p>
        </p:txBody>
      </p:sp>
      <p:sp>
        <p:nvSpPr>
          <p:cNvPr id="18" name="Google Shape;189;p7">
            <a:extLst>
              <a:ext uri="{FF2B5EF4-FFF2-40B4-BE49-F238E27FC236}">
                <a16:creationId xmlns:a16="http://schemas.microsoft.com/office/drawing/2014/main" id="{E888B97A-12A6-4EA4-AD49-194648634A8D}"/>
              </a:ext>
            </a:extLst>
          </p:cNvPr>
          <p:cNvSpPr txBox="1"/>
          <p:nvPr/>
        </p:nvSpPr>
        <p:spPr>
          <a:xfrm>
            <a:off x="-3" y="2520811"/>
            <a:ext cx="8680939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886E2-2252-4B68-BDE4-1D035E23A832}"/>
              </a:ext>
            </a:extLst>
          </p:cNvPr>
          <p:cNvSpPr txBox="1"/>
          <p:nvPr/>
        </p:nvSpPr>
        <p:spPr>
          <a:xfrm>
            <a:off x="-4" y="2943504"/>
            <a:ext cx="9439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latin typeface="NimbusRomNo9L-Regu"/>
              </a:rPr>
              <a:t>Exce</a:t>
            </a:r>
            <a:r>
              <a:rPr lang="en-US" dirty="0">
                <a:latin typeface="NimbusRomNo9L-Regu"/>
              </a:rPr>
              <a:t>l from Central Statistics Office (CSO)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Data was available for each year, from 2007 -2018 with 12 categories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NimbusRomNo9L-Regu"/>
              </a:rPr>
              <a:t>Data in each garda subdistricts are combined to form total crime reported from 2007-2018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i="0" u="none" strike="noStrike" baseline="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7000993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2691</TotalTime>
  <Words>1708</Words>
  <Application>Microsoft Office PowerPoint</Application>
  <PresentationFormat>Widescreen</PresentationFormat>
  <Paragraphs>258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</vt:lpstr>
      <vt:lpstr>Calibri</vt:lpstr>
      <vt:lpstr>CMSY10</vt:lpstr>
      <vt:lpstr>NimbusRomNo9L-Regu</vt:lpstr>
      <vt:lpstr>NimbusRomNo9L-ReguItal</vt:lpstr>
      <vt:lpstr>Wingdings</vt:lpstr>
      <vt:lpstr>1_Office Theme</vt:lpstr>
      <vt:lpstr>Analysis of Factors Affecting House Prices: Case of Dublin, Ireland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good number of interactions with Dr. Alan F. Smeaton throughout the research led to better analysis and results!!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Factors Affecting House Prices: Case of Dublin, Ireland</dc:title>
  <dc:creator>Akhilesh Rao</dc:creator>
  <cp:lastModifiedBy>Akhilesh Rao</cp:lastModifiedBy>
  <cp:revision>136</cp:revision>
  <dcterms:created xsi:type="dcterms:W3CDTF">2020-08-17T09:13:24Z</dcterms:created>
  <dcterms:modified xsi:type="dcterms:W3CDTF">2020-08-29T15:40:36Z</dcterms:modified>
</cp:coreProperties>
</file>